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57" r:id="rId3"/>
    <p:sldId id="262" r:id="rId4"/>
    <p:sldId id="263" r:id="rId5"/>
    <p:sldId id="264" r:id="rId6"/>
    <p:sldId id="265"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83" autoAdjust="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0668C5-9CC3-4133-8A91-331017CCFF70}" type="datetimeFigureOut">
              <a:rPr lang="en-GB" smtClean="0"/>
              <a:t>18/10/2021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E2D47D-C8EB-42C0-8145-F1EB594A636B}" type="slidenum">
              <a:rPr lang="en-GB" smtClean="0"/>
              <a:t>‹#›</a:t>
            </a:fld>
            <a:endParaRPr lang="en-GB"/>
          </a:p>
        </p:txBody>
      </p:sp>
    </p:spTree>
    <p:extLst>
      <p:ext uri="{BB962C8B-B14F-4D97-AF65-F5344CB8AC3E}">
        <p14:creationId xmlns:p14="http://schemas.microsoft.com/office/powerpoint/2010/main" val="1256324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1</a:t>
            </a:fld>
            <a:endParaRPr lang="en-GB"/>
          </a:p>
        </p:txBody>
      </p:sp>
    </p:spTree>
    <p:extLst>
      <p:ext uri="{BB962C8B-B14F-4D97-AF65-F5344CB8AC3E}">
        <p14:creationId xmlns:p14="http://schemas.microsoft.com/office/powerpoint/2010/main" val="2442373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2</a:t>
            </a:fld>
            <a:endParaRPr lang="en-GB"/>
          </a:p>
        </p:txBody>
      </p:sp>
    </p:spTree>
    <p:extLst>
      <p:ext uri="{BB962C8B-B14F-4D97-AF65-F5344CB8AC3E}">
        <p14:creationId xmlns:p14="http://schemas.microsoft.com/office/powerpoint/2010/main" val="1064993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3</a:t>
            </a:fld>
            <a:endParaRPr lang="en-GB"/>
          </a:p>
        </p:txBody>
      </p:sp>
    </p:spTree>
    <p:extLst>
      <p:ext uri="{BB962C8B-B14F-4D97-AF65-F5344CB8AC3E}">
        <p14:creationId xmlns:p14="http://schemas.microsoft.com/office/powerpoint/2010/main" val="3705409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4</a:t>
            </a:fld>
            <a:endParaRPr lang="en-GB"/>
          </a:p>
        </p:txBody>
      </p:sp>
    </p:spTree>
    <p:extLst>
      <p:ext uri="{BB962C8B-B14F-4D97-AF65-F5344CB8AC3E}">
        <p14:creationId xmlns:p14="http://schemas.microsoft.com/office/powerpoint/2010/main" val="3457006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5</a:t>
            </a:fld>
            <a:endParaRPr lang="en-GB"/>
          </a:p>
        </p:txBody>
      </p:sp>
    </p:spTree>
    <p:extLst>
      <p:ext uri="{BB962C8B-B14F-4D97-AF65-F5344CB8AC3E}">
        <p14:creationId xmlns:p14="http://schemas.microsoft.com/office/powerpoint/2010/main" val="795574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6</a:t>
            </a:fld>
            <a:endParaRPr lang="en-GB"/>
          </a:p>
        </p:txBody>
      </p:sp>
    </p:spTree>
    <p:extLst>
      <p:ext uri="{BB962C8B-B14F-4D97-AF65-F5344CB8AC3E}">
        <p14:creationId xmlns:p14="http://schemas.microsoft.com/office/powerpoint/2010/main" val="1161525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FE4DD-A6D2-4AE8-B9EF-60E6995F29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25F4EFE-F6E4-432D-99CF-1460470AA8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2E985FD-7C3E-41CC-87D4-01F7F244C183}"/>
              </a:ext>
            </a:extLst>
          </p:cNvPr>
          <p:cNvSpPr>
            <a:spLocks noGrp="1"/>
          </p:cNvSpPr>
          <p:nvPr>
            <p:ph type="dt" sz="half" idx="10"/>
          </p:nvPr>
        </p:nvSpPr>
        <p:spPr/>
        <p:txBody>
          <a:bodyPr/>
          <a:lstStyle/>
          <a:p>
            <a:fld id="{9B7AA5B8-8C02-4A30-8404-B8D2153A0EBC}" type="datetimeFigureOut">
              <a:rPr lang="en-GB" smtClean="0"/>
              <a:t>18/10/2021</a:t>
            </a:fld>
            <a:endParaRPr lang="en-GB"/>
          </a:p>
        </p:txBody>
      </p:sp>
      <p:sp>
        <p:nvSpPr>
          <p:cNvPr id="5" name="Footer Placeholder 4">
            <a:extLst>
              <a:ext uri="{FF2B5EF4-FFF2-40B4-BE49-F238E27FC236}">
                <a16:creationId xmlns:a16="http://schemas.microsoft.com/office/drawing/2014/main" id="{CE366136-895C-4554-89A9-4F69E4011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8417D5-88EA-4EF4-92DD-9B29F661F456}"/>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170502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7D662-1A4B-4644-83F2-864BA1C82B1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B11EAD-7F74-4DC2-B2B1-DEB89F0617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A45D99-FF4A-4C75-A58A-EB47C38EEDAE}"/>
              </a:ext>
            </a:extLst>
          </p:cNvPr>
          <p:cNvSpPr>
            <a:spLocks noGrp="1"/>
          </p:cNvSpPr>
          <p:nvPr>
            <p:ph type="dt" sz="half" idx="10"/>
          </p:nvPr>
        </p:nvSpPr>
        <p:spPr/>
        <p:txBody>
          <a:bodyPr/>
          <a:lstStyle/>
          <a:p>
            <a:fld id="{9B7AA5B8-8C02-4A30-8404-B8D2153A0EBC}" type="datetimeFigureOut">
              <a:rPr lang="en-GB" smtClean="0"/>
              <a:t>18/10/2021</a:t>
            </a:fld>
            <a:endParaRPr lang="en-GB"/>
          </a:p>
        </p:txBody>
      </p:sp>
      <p:sp>
        <p:nvSpPr>
          <p:cNvPr id="5" name="Footer Placeholder 4">
            <a:extLst>
              <a:ext uri="{FF2B5EF4-FFF2-40B4-BE49-F238E27FC236}">
                <a16:creationId xmlns:a16="http://schemas.microsoft.com/office/drawing/2014/main" id="{6D7BC8EC-8F7D-4F40-B43C-1A76FC3C10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E12F9A-204F-4410-8E57-27AEC77A2137}"/>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05197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6F434-A854-45D9-8FEB-EA9AA14FB10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A960C1-F555-4484-9435-04721108942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BF1CD4-2CD5-4B09-BDC7-D1E9E32AFDFF}"/>
              </a:ext>
            </a:extLst>
          </p:cNvPr>
          <p:cNvSpPr>
            <a:spLocks noGrp="1"/>
          </p:cNvSpPr>
          <p:nvPr>
            <p:ph type="dt" sz="half" idx="10"/>
          </p:nvPr>
        </p:nvSpPr>
        <p:spPr/>
        <p:txBody>
          <a:bodyPr/>
          <a:lstStyle/>
          <a:p>
            <a:fld id="{9B7AA5B8-8C02-4A30-8404-B8D2153A0EBC}" type="datetimeFigureOut">
              <a:rPr lang="en-GB" smtClean="0"/>
              <a:t>18/10/2021</a:t>
            </a:fld>
            <a:endParaRPr lang="en-GB"/>
          </a:p>
        </p:txBody>
      </p:sp>
      <p:sp>
        <p:nvSpPr>
          <p:cNvPr id="5" name="Footer Placeholder 4">
            <a:extLst>
              <a:ext uri="{FF2B5EF4-FFF2-40B4-BE49-F238E27FC236}">
                <a16:creationId xmlns:a16="http://schemas.microsoft.com/office/drawing/2014/main" id="{FD175ADE-9681-430B-97F5-9935ABCD1C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772FA6-3C9B-43FE-B567-C3BA1A794B67}"/>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252666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85F28-0A1A-4576-B105-A498458852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6AB0F9-0282-4C7C-BF27-0998940C382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908DF3-82AE-444A-B0CC-7DE2C5ECF1C6}"/>
              </a:ext>
            </a:extLst>
          </p:cNvPr>
          <p:cNvSpPr>
            <a:spLocks noGrp="1"/>
          </p:cNvSpPr>
          <p:nvPr>
            <p:ph type="dt" sz="half" idx="10"/>
          </p:nvPr>
        </p:nvSpPr>
        <p:spPr/>
        <p:txBody>
          <a:bodyPr/>
          <a:lstStyle/>
          <a:p>
            <a:fld id="{9B7AA5B8-8C02-4A30-8404-B8D2153A0EBC}" type="datetimeFigureOut">
              <a:rPr lang="en-GB" smtClean="0"/>
              <a:t>18/10/2021</a:t>
            </a:fld>
            <a:endParaRPr lang="en-GB"/>
          </a:p>
        </p:txBody>
      </p:sp>
      <p:sp>
        <p:nvSpPr>
          <p:cNvPr id="5" name="Footer Placeholder 4">
            <a:extLst>
              <a:ext uri="{FF2B5EF4-FFF2-40B4-BE49-F238E27FC236}">
                <a16:creationId xmlns:a16="http://schemas.microsoft.com/office/drawing/2014/main" id="{6E33B91C-246A-4AA4-937A-59F126BFF1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96FF29-DEDA-47B8-8FE5-C412BD068D59}"/>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172629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F1FC5-AEB0-4785-A313-9D71522096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CCD8913-C024-45EF-AFEA-479B8E4A19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68F60B-C274-4BAF-9173-2C14C554193E}"/>
              </a:ext>
            </a:extLst>
          </p:cNvPr>
          <p:cNvSpPr>
            <a:spLocks noGrp="1"/>
          </p:cNvSpPr>
          <p:nvPr>
            <p:ph type="dt" sz="half" idx="10"/>
          </p:nvPr>
        </p:nvSpPr>
        <p:spPr/>
        <p:txBody>
          <a:bodyPr/>
          <a:lstStyle/>
          <a:p>
            <a:fld id="{9B7AA5B8-8C02-4A30-8404-B8D2153A0EBC}" type="datetimeFigureOut">
              <a:rPr lang="en-GB" smtClean="0"/>
              <a:t>18/10/2021</a:t>
            </a:fld>
            <a:endParaRPr lang="en-GB"/>
          </a:p>
        </p:txBody>
      </p:sp>
      <p:sp>
        <p:nvSpPr>
          <p:cNvPr id="5" name="Footer Placeholder 4">
            <a:extLst>
              <a:ext uri="{FF2B5EF4-FFF2-40B4-BE49-F238E27FC236}">
                <a16:creationId xmlns:a16="http://schemas.microsoft.com/office/drawing/2014/main" id="{D43ED1C3-675F-47B8-8E06-C3F8F827F1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6B99F-939D-483D-B777-DF00CB518A3E}"/>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1515656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3103D-611E-474D-8BF5-46AE5C211B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828BB8-D9CD-41C0-B7B0-B67B81F340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B60AF2-9166-487D-B39E-7530F4EF80F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F636BA0-2930-42F8-8394-92369CFB4726}"/>
              </a:ext>
            </a:extLst>
          </p:cNvPr>
          <p:cNvSpPr>
            <a:spLocks noGrp="1"/>
          </p:cNvSpPr>
          <p:nvPr>
            <p:ph type="dt" sz="half" idx="10"/>
          </p:nvPr>
        </p:nvSpPr>
        <p:spPr/>
        <p:txBody>
          <a:bodyPr/>
          <a:lstStyle/>
          <a:p>
            <a:fld id="{9B7AA5B8-8C02-4A30-8404-B8D2153A0EBC}" type="datetimeFigureOut">
              <a:rPr lang="en-GB" smtClean="0"/>
              <a:t>18/10/2021</a:t>
            </a:fld>
            <a:endParaRPr lang="en-GB"/>
          </a:p>
        </p:txBody>
      </p:sp>
      <p:sp>
        <p:nvSpPr>
          <p:cNvPr id="6" name="Footer Placeholder 5">
            <a:extLst>
              <a:ext uri="{FF2B5EF4-FFF2-40B4-BE49-F238E27FC236}">
                <a16:creationId xmlns:a16="http://schemas.microsoft.com/office/drawing/2014/main" id="{76F27F4B-A5A1-4E63-BCEC-A2C76A4342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46BF54-F12E-480F-950E-6C22472A95D4}"/>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146540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D7FB7-9274-417B-B67B-5E8CEC87057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CC404B-9E1B-4C0A-A79A-B7622152EC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AF5B69-0A13-421C-8C81-0E73EA70AAF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7701DC-8AB5-4380-B084-95957F045F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1DC53F-6982-4847-B73A-60FC6A18605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6BAC25-FDE6-464A-AC00-DD6AAAB7B7E7}"/>
              </a:ext>
            </a:extLst>
          </p:cNvPr>
          <p:cNvSpPr>
            <a:spLocks noGrp="1"/>
          </p:cNvSpPr>
          <p:nvPr>
            <p:ph type="dt" sz="half" idx="10"/>
          </p:nvPr>
        </p:nvSpPr>
        <p:spPr/>
        <p:txBody>
          <a:bodyPr/>
          <a:lstStyle/>
          <a:p>
            <a:fld id="{9B7AA5B8-8C02-4A30-8404-B8D2153A0EBC}" type="datetimeFigureOut">
              <a:rPr lang="en-GB" smtClean="0"/>
              <a:t>18/10/2021</a:t>
            </a:fld>
            <a:endParaRPr lang="en-GB"/>
          </a:p>
        </p:txBody>
      </p:sp>
      <p:sp>
        <p:nvSpPr>
          <p:cNvPr id="8" name="Footer Placeholder 7">
            <a:extLst>
              <a:ext uri="{FF2B5EF4-FFF2-40B4-BE49-F238E27FC236}">
                <a16:creationId xmlns:a16="http://schemas.microsoft.com/office/drawing/2014/main" id="{5B0FE414-225D-4A6F-ABE4-D1EDBC1B0B6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14266AE-91BE-4990-A728-C82F3602E75C}"/>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017229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293F-80E1-4FA5-A0D1-49939F8CA6B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7C6427-51B3-4499-A3E4-4BC4850342D5}"/>
              </a:ext>
            </a:extLst>
          </p:cNvPr>
          <p:cNvSpPr>
            <a:spLocks noGrp="1"/>
          </p:cNvSpPr>
          <p:nvPr>
            <p:ph type="dt" sz="half" idx="10"/>
          </p:nvPr>
        </p:nvSpPr>
        <p:spPr/>
        <p:txBody>
          <a:bodyPr/>
          <a:lstStyle/>
          <a:p>
            <a:fld id="{9B7AA5B8-8C02-4A30-8404-B8D2153A0EBC}" type="datetimeFigureOut">
              <a:rPr lang="en-GB" smtClean="0"/>
              <a:t>18/10/2021</a:t>
            </a:fld>
            <a:endParaRPr lang="en-GB"/>
          </a:p>
        </p:txBody>
      </p:sp>
      <p:sp>
        <p:nvSpPr>
          <p:cNvPr id="4" name="Footer Placeholder 3">
            <a:extLst>
              <a:ext uri="{FF2B5EF4-FFF2-40B4-BE49-F238E27FC236}">
                <a16:creationId xmlns:a16="http://schemas.microsoft.com/office/drawing/2014/main" id="{2683C24A-B3AB-4EF4-8844-8842DD863C9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14E43E7-B85A-496D-9764-0BE1426B48EF}"/>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1867979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05CF0-5A91-471A-93E9-5EBB0AC16BB5}"/>
              </a:ext>
            </a:extLst>
          </p:cNvPr>
          <p:cNvSpPr>
            <a:spLocks noGrp="1"/>
          </p:cNvSpPr>
          <p:nvPr>
            <p:ph type="dt" sz="half" idx="10"/>
          </p:nvPr>
        </p:nvSpPr>
        <p:spPr/>
        <p:txBody>
          <a:bodyPr/>
          <a:lstStyle/>
          <a:p>
            <a:fld id="{9B7AA5B8-8C02-4A30-8404-B8D2153A0EBC}" type="datetimeFigureOut">
              <a:rPr lang="en-GB" smtClean="0"/>
              <a:t>18/10/2021</a:t>
            </a:fld>
            <a:endParaRPr lang="en-GB"/>
          </a:p>
        </p:txBody>
      </p:sp>
      <p:sp>
        <p:nvSpPr>
          <p:cNvPr id="3" name="Footer Placeholder 2">
            <a:extLst>
              <a:ext uri="{FF2B5EF4-FFF2-40B4-BE49-F238E27FC236}">
                <a16:creationId xmlns:a16="http://schemas.microsoft.com/office/drawing/2014/main" id="{43D517AD-09AE-4D3A-A66F-A7DE7CB0CE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A6938B-D03E-4700-A9DB-C278E15E6E11}"/>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541932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853D8-D3AE-4449-B51B-244BDD8305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A388D18-50B8-4451-84E5-4F362CCBF5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2CE8CC7-5FD3-4D23-85D3-E953BA7B8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E867B9-AA0B-41E9-8AA2-0393AC3C03EC}"/>
              </a:ext>
            </a:extLst>
          </p:cNvPr>
          <p:cNvSpPr>
            <a:spLocks noGrp="1"/>
          </p:cNvSpPr>
          <p:nvPr>
            <p:ph type="dt" sz="half" idx="10"/>
          </p:nvPr>
        </p:nvSpPr>
        <p:spPr/>
        <p:txBody>
          <a:bodyPr/>
          <a:lstStyle/>
          <a:p>
            <a:fld id="{9B7AA5B8-8C02-4A30-8404-B8D2153A0EBC}" type="datetimeFigureOut">
              <a:rPr lang="en-GB" smtClean="0"/>
              <a:t>18/10/2021</a:t>
            </a:fld>
            <a:endParaRPr lang="en-GB"/>
          </a:p>
        </p:txBody>
      </p:sp>
      <p:sp>
        <p:nvSpPr>
          <p:cNvPr id="6" name="Footer Placeholder 5">
            <a:extLst>
              <a:ext uri="{FF2B5EF4-FFF2-40B4-BE49-F238E27FC236}">
                <a16:creationId xmlns:a16="http://schemas.microsoft.com/office/drawing/2014/main" id="{CC5E413B-1CD1-43E1-848D-D44E9F64CD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49FC7E-1EE0-442C-88B0-1F9E248205B9}"/>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895341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8EFE-6760-4C65-83ED-37C93B3E97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16B8A6-C817-44A7-943E-FC57F7BF8A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6979D2E-6063-4C7A-8250-6D9931934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E13ED1-9D27-4F99-B141-60597764A64B}"/>
              </a:ext>
            </a:extLst>
          </p:cNvPr>
          <p:cNvSpPr>
            <a:spLocks noGrp="1"/>
          </p:cNvSpPr>
          <p:nvPr>
            <p:ph type="dt" sz="half" idx="10"/>
          </p:nvPr>
        </p:nvSpPr>
        <p:spPr/>
        <p:txBody>
          <a:bodyPr/>
          <a:lstStyle/>
          <a:p>
            <a:fld id="{9B7AA5B8-8C02-4A30-8404-B8D2153A0EBC}" type="datetimeFigureOut">
              <a:rPr lang="en-GB" smtClean="0"/>
              <a:t>18/10/2021</a:t>
            </a:fld>
            <a:endParaRPr lang="en-GB"/>
          </a:p>
        </p:txBody>
      </p:sp>
      <p:sp>
        <p:nvSpPr>
          <p:cNvPr id="6" name="Footer Placeholder 5">
            <a:extLst>
              <a:ext uri="{FF2B5EF4-FFF2-40B4-BE49-F238E27FC236}">
                <a16:creationId xmlns:a16="http://schemas.microsoft.com/office/drawing/2014/main" id="{C86AB737-C0C8-4F06-9185-AD67F2F78A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F070D7-431E-4ABF-80D5-104F940934EC}"/>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519369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BA04AD-3012-456D-A125-A032D4381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ADD75C-E245-47AD-B847-4659E84B1B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4B2ABD-39A6-4DFD-B53C-8459CA2228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7AA5B8-8C02-4A30-8404-B8D2153A0EBC}" type="datetimeFigureOut">
              <a:rPr lang="en-GB" smtClean="0"/>
              <a:t>18/10/2021</a:t>
            </a:fld>
            <a:endParaRPr lang="en-GB"/>
          </a:p>
        </p:txBody>
      </p:sp>
      <p:sp>
        <p:nvSpPr>
          <p:cNvPr id="5" name="Footer Placeholder 4">
            <a:extLst>
              <a:ext uri="{FF2B5EF4-FFF2-40B4-BE49-F238E27FC236}">
                <a16:creationId xmlns:a16="http://schemas.microsoft.com/office/drawing/2014/main" id="{F908A9F9-422C-401A-ABA8-9AAFE781C0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ED4A27E-F9C4-4CC8-80A5-50ABF7D93D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E16EB-968E-4318-A309-6F62A37CEBC2}" type="slidenum">
              <a:rPr lang="en-GB" smtClean="0"/>
              <a:t>‹#›</a:t>
            </a:fld>
            <a:endParaRPr lang="en-GB"/>
          </a:p>
        </p:txBody>
      </p:sp>
    </p:spTree>
    <p:extLst>
      <p:ext uri="{BB962C8B-B14F-4D97-AF65-F5344CB8AC3E}">
        <p14:creationId xmlns:p14="http://schemas.microsoft.com/office/powerpoint/2010/main" val="938169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7212DBE-02A3-48E9-9737-0BFBFFB70077}"/>
              </a:ext>
            </a:extLst>
          </p:cNvPr>
          <p:cNvPicPr>
            <a:picLocks noChangeAspect="1"/>
          </p:cNvPicPr>
          <p:nvPr/>
        </p:nvPicPr>
        <p:blipFill>
          <a:blip r:embed="rId5"/>
          <a:stretch>
            <a:fillRect/>
          </a:stretch>
        </p:blipFill>
        <p:spPr>
          <a:xfrm>
            <a:off x="8167816" y="0"/>
            <a:ext cx="4024184" cy="6858000"/>
          </a:xfrm>
          <a:prstGeom prst="rect">
            <a:avLst/>
          </a:prstGeom>
        </p:spPr>
      </p:pic>
      <p:pic>
        <p:nvPicPr>
          <p:cNvPr id="18" name="Picture 17">
            <a:extLst>
              <a:ext uri="{FF2B5EF4-FFF2-40B4-BE49-F238E27FC236}">
                <a16:creationId xmlns:a16="http://schemas.microsoft.com/office/drawing/2014/main" id="{4211E543-3354-4B4D-9B05-71C81441AD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989" y="168798"/>
            <a:ext cx="2103579" cy="2014696"/>
          </a:xfrm>
          <a:prstGeom prst="rect">
            <a:avLst/>
          </a:prstGeom>
        </p:spPr>
      </p:pic>
      <p:sp>
        <p:nvSpPr>
          <p:cNvPr id="19" name="Rectangle 18">
            <a:extLst>
              <a:ext uri="{FF2B5EF4-FFF2-40B4-BE49-F238E27FC236}">
                <a16:creationId xmlns:a16="http://schemas.microsoft.com/office/drawing/2014/main" id="{6F112866-78E3-45E5-A4C2-993249C91709}"/>
              </a:ext>
            </a:extLst>
          </p:cNvPr>
          <p:cNvSpPr/>
          <p:nvPr/>
        </p:nvSpPr>
        <p:spPr>
          <a:xfrm>
            <a:off x="2899722" y="74142"/>
            <a:ext cx="4353694" cy="1323439"/>
          </a:xfrm>
          <a:prstGeom prst="rect">
            <a:avLst/>
          </a:prstGeom>
          <a:solidFill>
            <a:schemeClr val="bg1"/>
          </a:solidFill>
        </p:spPr>
        <p:txBody>
          <a:bodyPr wrap="square" lIns="91440" tIns="45720" rIns="91440" bIns="45720">
            <a:spAutoFit/>
          </a:bodyPr>
          <a:lstStyle/>
          <a:p>
            <a:pPr algn="ct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Working Together,</a:t>
            </a:r>
            <a:endParaRPr lang="en-US" sz="4000" b="1" spc="50" dirty="0">
              <a:ln w="9525" cmpd="sng">
                <a:solidFill>
                  <a:schemeClr val="accent1">
                    <a:lumMod val="50000"/>
                  </a:schemeClr>
                </a:solidFill>
                <a:prstDash val="solid"/>
              </a:ln>
              <a:solidFill>
                <a:srgbClr val="FFC000"/>
              </a:solidFill>
              <a:effectLst>
                <a:glow rad="38100">
                  <a:schemeClr val="accent1">
                    <a:alpha val="40000"/>
                  </a:schemeClr>
                </a:glow>
              </a:effectLst>
            </a:endParaRPr>
          </a:p>
          <a:p>
            <a:pPr algn="ct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Achieving </a:t>
            </a:r>
            <a:r>
              <a:rPr lang="en-US" sz="4000" b="1" spc="50" dirty="0">
                <a:ln w="9525" cmpd="sng">
                  <a:solidFill>
                    <a:schemeClr val="accent1">
                      <a:lumMod val="50000"/>
                    </a:schemeClr>
                  </a:solidFill>
                  <a:prstDash val="solid"/>
                </a:ln>
                <a:solidFill>
                  <a:srgbClr val="FFC000"/>
                </a:solidFill>
                <a:effectLst>
                  <a:glow rad="38100">
                    <a:schemeClr val="accent1">
                      <a:alpha val="40000"/>
                    </a:schemeClr>
                  </a:glow>
                </a:effectLst>
              </a:rPr>
              <a:t>M</a:t>
            </a: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ore</a:t>
            </a:r>
          </a:p>
        </p:txBody>
      </p:sp>
      <p:sp>
        <p:nvSpPr>
          <p:cNvPr id="20" name="TextBox 19">
            <a:extLst>
              <a:ext uri="{FF2B5EF4-FFF2-40B4-BE49-F238E27FC236}">
                <a16:creationId xmlns:a16="http://schemas.microsoft.com/office/drawing/2014/main" id="{2C871FA2-E8DB-4590-B2DE-79B6FF1A97D2}"/>
              </a:ext>
            </a:extLst>
          </p:cNvPr>
          <p:cNvSpPr txBox="1"/>
          <p:nvPr/>
        </p:nvSpPr>
        <p:spPr>
          <a:xfrm>
            <a:off x="198304" y="2395240"/>
            <a:ext cx="7651762" cy="4462760"/>
          </a:xfrm>
          <a:prstGeom prst="rect">
            <a:avLst/>
          </a:prstGeom>
          <a:noFill/>
        </p:spPr>
        <p:txBody>
          <a:bodyPr wrap="square" rtlCol="0">
            <a:spAutoFit/>
          </a:bodyPr>
          <a:lstStyle/>
          <a:p>
            <a:pPr algn="ctr"/>
            <a:r>
              <a:rPr lang="en-GB" sz="5400" b="1" dirty="0">
                <a:solidFill>
                  <a:schemeClr val="accent1">
                    <a:lumMod val="50000"/>
                  </a:schemeClr>
                </a:solidFill>
                <a:effectLst>
                  <a:outerShdw blurRad="50800" dist="38100" algn="l" rotWithShape="0">
                    <a:prstClr val="black">
                      <a:alpha val="40000"/>
                    </a:prstClr>
                  </a:outerShdw>
                </a:effectLst>
                <a:latin typeface="Adamsky SF" pitchFamily="2" charset="0"/>
              </a:rPr>
              <a:t>Year 12 and 13 Information Evening</a:t>
            </a:r>
          </a:p>
          <a:p>
            <a:pPr algn="ctr"/>
            <a:endParaRPr lang="en-GB" sz="4400" b="1" dirty="0">
              <a:solidFill>
                <a:schemeClr val="accent1">
                  <a:lumMod val="50000"/>
                </a:schemeClr>
              </a:solidFill>
              <a:effectLst>
                <a:outerShdw blurRad="50800" dist="38100" algn="l" rotWithShape="0">
                  <a:prstClr val="black">
                    <a:alpha val="40000"/>
                  </a:prstClr>
                </a:outerShdw>
              </a:effectLst>
              <a:latin typeface="Adamsky SF" pitchFamily="2" charset="0"/>
            </a:endParaRPr>
          </a:p>
          <a:p>
            <a:pPr algn="ctr"/>
            <a:r>
              <a:rPr lang="en-GB" sz="4000" b="1" dirty="0">
                <a:solidFill>
                  <a:schemeClr val="accent1">
                    <a:lumMod val="50000"/>
                  </a:schemeClr>
                </a:solidFill>
                <a:effectLst>
                  <a:outerShdw blurRad="50800" dist="38100" algn="l" rotWithShape="0">
                    <a:prstClr val="black">
                      <a:alpha val="40000"/>
                    </a:prstClr>
                  </a:outerShdw>
                </a:effectLst>
                <a:latin typeface="Adamsky SF" pitchFamily="2" charset="0"/>
              </a:rPr>
              <a:t>21</a:t>
            </a:r>
            <a:r>
              <a:rPr lang="en-GB" sz="4000" b="1" baseline="30000" dirty="0">
                <a:solidFill>
                  <a:schemeClr val="accent1">
                    <a:lumMod val="50000"/>
                  </a:schemeClr>
                </a:solidFill>
                <a:effectLst>
                  <a:outerShdw blurRad="50800" dist="38100" algn="l" rotWithShape="0">
                    <a:prstClr val="black">
                      <a:alpha val="40000"/>
                    </a:prstClr>
                  </a:outerShdw>
                </a:effectLst>
                <a:latin typeface="Adamsky SF" pitchFamily="2" charset="0"/>
              </a:rPr>
              <a:t>st</a:t>
            </a:r>
            <a:r>
              <a:rPr lang="en-GB" sz="4000" b="1" dirty="0">
                <a:solidFill>
                  <a:schemeClr val="accent1">
                    <a:lumMod val="50000"/>
                  </a:schemeClr>
                </a:solidFill>
                <a:effectLst>
                  <a:outerShdw blurRad="50800" dist="38100" algn="l" rotWithShape="0">
                    <a:prstClr val="black">
                      <a:alpha val="40000"/>
                    </a:prstClr>
                  </a:outerShdw>
                </a:effectLst>
                <a:latin typeface="Adamsky SF" pitchFamily="2" charset="0"/>
              </a:rPr>
              <a:t> October 2021</a:t>
            </a:r>
          </a:p>
          <a:p>
            <a:pPr algn="ctr"/>
            <a:endParaRPr lang="en-GB" sz="4400" b="1" dirty="0">
              <a:solidFill>
                <a:schemeClr val="accent1">
                  <a:lumMod val="50000"/>
                </a:schemeClr>
              </a:solidFill>
              <a:effectLst>
                <a:outerShdw blurRad="50800" dist="38100" algn="l" rotWithShape="0">
                  <a:prstClr val="black">
                    <a:alpha val="40000"/>
                  </a:prstClr>
                </a:outerShdw>
              </a:effectLst>
              <a:latin typeface="Adamsky SF" pitchFamily="2" charset="0"/>
            </a:endParaRPr>
          </a:p>
          <a:p>
            <a:pPr algn="ctr"/>
            <a:r>
              <a:rPr lang="en-GB" sz="4400" b="1" dirty="0">
                <a:solidFill>
                  <a:srgbClr val="C00000"/>
                </a:solidFill>
                <a:effectLst>
                  <a:outerShdw blurRad="50800" dist="38100" algn="l" rotWithShape="0">
                    <a:prstClr val="black">
                      <a:alpha val="40000"/>
                    </a:prstClr>
                  </a:outerShdw>
                </a:effectLst>
                <a:latin typeface="Adamsky SF" pitchFamily="2" charset="0"/>
              </a:rPr>
              <a:t>History</a:t>
            </a:r>
          </a:p>
        </p:txBody>
      </p:sp>
      <p:sp>
        <p:nvSpPr>
          <p:cNvPr id="21" name="Rectangle 20">
            <a:extLst>
              <a:ext uri="{FF2B5EF4-FFF2-40B4-BE49-F238E27FC236}">
                <a16:creationId xmlns:a16="http://schemas.microsoft.com/office/drawing/2014/main" id="{16391BF3-3538-4E04-9EEF-75877D2BB5C3}"/>
              </a:ext>
            </a:extLst>
          </p:cNvPr>
          <p:cNvSpPr/>
          <p:nvPr/>
        </p:nvSpPr>
        <p:spPr>
          <a:xfrm>
            <a:off x="2899722" y="1409938"/>
            <a:ext cx="4353694" cy="584775"/>
          </a:xfrm>
          <a:prstGeom prst="rect">
            <a:avLst/>
          </a:prstGeom>
          <a:solidFill>
            <a:schemeClr val="bg1"/>
          </a:solidFill>
        </p:spPr>
        <p:txBody>
          <a:bodyPr wrap="square" lIns="91440" tIns="45720" rIns="91440" bIns="45720">
            <a:spAutoFit/>
          </a:bodyPr>
          <a:lstStyle/>
          <a:p>
            <a:pPr algn="ctr"/>
            <a:r>
              <a:rPr lang="en-US" sz="3200" b="1" cap="none" spc="50" dirty="0" err="1">
                <a:ln w="9525" cmpd="sng">
                  <a:solidFill>
                    <a:srgbClr val="FFC000"/>
                  </a:solidFill>
                  <a:prstDash val="solid"/>
                </a:ln>
                <a:solidFill>
                  <a:schemeClr val="accent1">
                    <a:lumMod val="50000"/>
                  </a:schemeClr>
                </a:solidFill>
                <a:effectLst>
                  <a:glow rad="38100">
                    <a:schemeClr val="accent1">
                      <a:alpha val="40000"/>
                    </a:schemeClr>
                  </a:glow>
                </a:effectLst>
              </a:rPr>
              <a:t>Cydweithio</a:t>
            </a:r>
            <a:r>
              <a:rPr lang="en-US" sz="3200" b="1" cap="none" spc="50" dirty="0">
                <a:ln w="9525" cmpd="sng">
                  <a:solidFill>
                    <a:srgbClr val="FFC000"/>
                  </a:solidFill>
                  <a:prstDash val="solid"/>
                </a:ln>
                <a:solidFill>
                  <a:schemeClr val="accent1">
                    <a:lumMod val="50000"/>
                  </a:schemeClr>
                </a:solidFill>
                <a:effectLst>
                  <a:glow rad="38100">
                    <a:schemeClr val="accent1">
                      <a:alpha val="40000"/>
                    </a:schemeClr>
                  </a:glow>
                </a:effectLst>
              </a:rPr>
              <a:t> a </a:t>
            </a:r>
            <a:r>
              <a:rPr lang="en-US" sz="3200" b="1" cap="none" spc="50" dirty="0" err="1">
                <a:ln w="9525" cmpd="sng">
                  <a:solidFill>
                    <a:srgbClr val="FFC000"/>
                  </a:solidFill>
                  <a:prstDash val="solid"/>
                </a:ln>
                <a:solidFill>
                  <a:schemeClr val="accent1">
                    <a:lumMod val="50000"/>
                  </a:schemeClr>
                </a:solidFill>
                <a:effectLst>
                  <a:glow rad="38100">
                    <a:schemeClr val="accent1">
                      <a:alpha val="40000"/>
                    </a:schemeClr>
                  </a:glow>
                </a:effectLst>
              </a:rPr>
              <a:t>Chyflawni</a:t>
            </a:r>
            <a:endParaRPr lang="en-US" sz="3200" b="1" cap="none" spc="50" dirty="0">
              <a:ln w="9525" cmpd="sng">
                <a:solidFill>
                  <a:srgbClr val="FFC000"/>
                </a:solidFill>
                <a:prstDash val="solid"/>
              </a:ln>
              <a:solidFill>
                <a:schemeClr val="accent1">
                  <a:lumMod val="50000"/>
                </a:schemeClr>
              </a:solidFill>
              <a:effectLst>
                <a:glow rad="38100">
                  <a:schemeClr val="accent1">
                    <a:alpha val="40000"/>
                  </a:schemeClr>
                </a:glow>
              </a:effectLst>
            </a:endParaRPr>
          </a:p>
        </p:txBody>
      </p:sp>
      <p:pic>
        <p:nvPicPr>
          <p:cNvPr id="2" name="Audio 1">
            <a:hlinkClick r:id="" action="ppaction://media"/>
            <a:extLst>
              <a:ext uri="{FF2B5EF4-FFF2-40B4-BE49-F238E27FC236}">
                <a16:creationId xmlns:a16="http://schemas.microsoft.com/office/drawing/2014/main" id="{3804DFA5-3314-4736-8F88-CC7B5D11B4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98773288"/>
      </p:ext>
    </p:extLst>
  </p:cSld>
  <p:clrMapOvr>
    <a:masterClrMapping/>
  </p:clrMapOvr>
  <mc:AlternateContent xmlns:mc="http://schemas.openxmlformats.org/markup-compatibility/2006">
    <mc:Choice xmlns:p14="http://schemas.microsoft.com/office/powerpoint/2010/main" Requires="p14">
      <p:transition spd="slow" p14:dur="2000" advTm="10272"/>
    </mc:Choice>
    <mc:Fallback>
      <p:transition spd="slow" advTm="10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Course content and delivery</a:t>
            </a:r>
            <a:r>
              <a:rPr lang="en-GB" dirty="0">
                <a:solidFill>
                  <a:srgbClr val="FFC000"/>
                </a:solidFill>
              </a:rPr>
              <a:t> </a:t>
            </a: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273378" y="1548757"/>
            <a:ext cx="10085446" cy="5078286"/>
          </a:xfrm>
        </p:spPr>
        <p:txBody>
          <a:bodyPr>
            <a:normAutofit/>
          </a:bodyPr>
          <a:lstStyle/>
          <a:p>
            <a:pPr marL="0" indent="0">
              <a:buNone/>
            </a:pPr>
            <a:r>
              <a:rPr lang="en-GB" dirty="0"/>
              <a:t>A Level History is comprised of five key elements: </a:t>
            </a:r>
          </a:p>
          <a:p>
            <a:pPr marL="0" indent="0">
              <a:buNone/>
            </a:pPr>
            <a:r>
              <a:rPr lang="en-GB" u="sng" dirty="0"/>
              <a:t>AS Level (</a:t>
            </a:r>
            <a:r>
              <a:rPr lang="en-GB" u="sng" dirty="0" err="1"/>
              <a:t>Yr</a:t>
            </a:r>
            <a:r>
              <a:rPr lang="en-GB" u="sng" dirty="0"/>
              <a:t> 12) </a:t>
            </a:r>
          </a:p>
          <a:p>
            <a:pPr>
              <a:buFontTx/>
              <a:buChar char="-"/>
            </a:pPr>
            <a:r>
              <a:rPr lang="en-GB" b="1" dirty="0"/>
              <a:t>Unit 1</a:t>
            </a:r>
            <a:r>
              <a:rPr lang="en-GB" dirty="0"/>
              <a:t>: REVOLUTION AND NEW IDEAS IN EUROPE c.1780-1881</a:t>
            </a:r>
          </a:p>
          <a:p>
            <a:pPr>
              <a:buFontTx/>
              <a:buChar char="-"/>
            </a:pPr>
            <a:r>
              <a:rPr lang="en-GB" b="1" dirty="0"/>
              <a:t>Unit 2</a:t>
            </a:r>
            <a:r>
              <a:rPr lang="en-GB" dirty="0"/>
              <a:t>: POLITICS, SOCIETY AND THE WAR: WALES AND ENGLAND c.1900 -1918</a:t>
            </a:r>
          </a:p>
          <a:p>
            <a:pPr marL="0" indent="0">
              <a:buNone/>
            </a:pPr>
            <a:r>
              <a:rPr lang="en-GB" u="sng" dirty="0"/>
              <a:t>A2 Level (</a:t>
            </a:r>
            <a:r>
              <a:rPr lang="en-GB" u="sng" dirty="0" err="1"/>
              <a:t>Yr</a:t>
            </a:r>
            <a:r>
              <a:rPr lang="en-GB" u="sng" dirty="0"/>
              <a:t> 13)</a:t>
            </a:r>
          </a:p>
          <a:p>
            <a:pPr marL="0" indent="0">
              <a:buNone/>
            </a:pPr>
            <a:r>
              <a:rPr lang="en-GB" dirty="0"/>
              <a:t>- </a:t>
            </a:r>
            <a:r>
              <a:rPr lang="en-GB" b="1" dirty="0"/>
              <a:t>Unit 3</a:t>
            </a:r>
            <a:r>
              <a:rPr lang="en-GB" dirty="0"/>
              <a:t>: THE AMERICAN CENTURY c.1890-1990</a:t>
            </a:r>
          </a:p>
          <a:p>
            <a:pPr marL="0" indent="0">
              <a:buNone/>
            </a:pPr>
            <a:r>
              <a:rPr lang="en-GB" dirty="0"/>
              <a:t>- </a:t>
            </a:r>
            <a:r>
              <a:rPr lang="en-GB" b="1" dirty="0"/>
              <a:t>Unit 4</a:t>
            </a:r>
            <a:r>
              <a:rPr lang="en-GB" dirty="0"/>
              <a:t>: ECONOMIC AND SOCIAL CHALLENGES IN WALES AND ENGLAND c.1918 -1939</a:t>
            </a:r>
          </a:p>
          <a:p>
            <a:pPr marL="0" indent="0">
              <a:buNone/>
            </a:pPr>
            <a:r>
              <a:rPr lang="en-GB" dirty="0"/>
              <a:t>- </a:t>
            </a:r>
            <a:r>
              <a:rPr lang="en-GB" b="1" dirty="0"/>
              <a:t>Unit 5</a:t>
            </a:r>
            <a:r>
              <a:rPr lang="en-GB" dirty="0"/>
              <a:t>: Historical Interpretations - Non-examination assessment</a:t>
            </a:r>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770E9809-E228-4EAA-A2FB-087F57FC8CF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86927404"/>
      </p:ext>
    </p:extLst>
  </p:cSld>
  <p:clrMapOvr>
    <a:masterClrMapping/>
  </p:clrMapOvr>
  <mc:AlternateContent xmlns:mc="http://schemas.openxmlformats.org/markup-compatibility/2006">
    <mc:Choice xmlns:p14="http://schemas.microsoft.com/office/powerpoint/2010/main" Requires="p14">
      <p:transition spd="slow" p14:dur="2000" advTm="98082"/>
    </mc:Choice>
    <mc:Fallback>
      <p:transition spd="slow" advTm="98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Assessment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27688" y="1448553"/>
            <a:ext cx="10231135" cy="5263332"/>
          </a:xfrm>
        </p:spPr>
        <p:txBody>
          <a:bodyPr>
            <a:normAutofit fontScale="70000" lnSpcReduction="20000"/>
          </a:bodyPr>
          <a:lstStyle/>
          <a:p>
            <a:pPr marL="0" indent="0">
              <a:buNone/>
            </a:pPr>
            <a:r>
              <a:rPr lang="en-GB" b="1" dirty="0"/>
              <a:t>How is the course assessed? </a:t>
            </a:r>
          </a:p>
          <a:p>
            <a:pPr marL="0" indent="0">
              <a:buNone/>
            </a:pPr>
            <a:r>
              <a:rPr lang="en-GB" dirty="0">
                <a:solidFill>
                  <a:srgbClr val="FF0000"/>
                </a:solidFill>
              </a:rPr>
              <a:t>Unit 1 – 1 hour 30 minute exam  (20% of final grade)</a:t>
            </a:r>
          </a:p>
          <a:p>
            <a:pPr marL="0" indent="0">
              <a:buNone/>
            </a:pPr>
            <a:r>
              <a:rPr lang="en-GB" dirty="0">
                <a:solidFill>
                  <a:srgbClr val="FF0000"/>
                </a:solidFill>
              </a:rPr>
              <a:t>Unit 2 – 1 hour 45 minute exam  (20% of final grade)</a:t>
            </a:r>
          </a:p>
          <a:p>
            <a:pPr marL="0" indent="0">
              <a:buNone/>
            </a:pPr>
            <a:r>
              <a:rPr lang="en-GB" dirty="0">
                <a:solidFill>
                  <a:srgbClr val="FF0000"/>
                </a:solidFill>
              </a:rPr>
              <a:t>Unit 3 – 1 hour 45 minute exam  (20% of final grade)</a:t>
            </a:r>
          </a:p>
          <a:p>
            <a:pPr marL="0" indent="0">
              <a:buNone/>
            </a:pPr>
            <a:r>
              <a:rPr lang="en-GB" dirty="0">
                <a:solidFill>
                  <a:srgbClr val="FF0000"/>
                </a:solidFill>
              </a:rPr>
              <a:t>Unit 4 – 1 hour 45 minute exam  (20% of final grade)</a:t>
            </a:r>
          </a:p>
          <a:p>
            <a:pPr marL="0" indent="0">
              <a:buNone/>
            </a:pPr>
            <a:r>
              <a:rPr lang="en-GB" dirty="0">
                <a:solidFill>
                  <a:srgbClr val="FF0000"/>
                </a:solidFill>
              </a:rPr>
              <a:t>Unit 5 -   3000 to 4000 word essay independently produced, internally marked and externally moderated by the WJEC exam board    (20% of final grade)</a:t>
            </a:r>
          </a:p>
          <a:p>
            <a:pPr marL="0" indent="0">
              <a:buNone/>
            </a:pPr>
            <a:r>
              <a:rPr lang="en-GB" b="1" dirty="0"/>
              <a:t>When will the assessments take place?</a:t>
            </a:r>
          </a:p>
          <a:p>
            <a:pPr marL="0" indent="0">
              <a:buNone/>
            </a:pPr>
            <a:r>
              <a:rPr lang="en-GB" dirty="0">
                <a:solidFill>
                  <a:srgbClr val="FF0000"/>
                </a:solidFill>
              </a:rPr>
              <a:t>Unit 5 will need to be entered to the WJEC by Easter holidays 2022. </a:t>
            </a:r>
          </a:p>
          <a:p>
            <a:pPr marL="0" indent="0">
              <a:buNone/>
            </a:pPr>
            <a:r>
              <a:rPr lang="en-GB" dirty="0">
                <a:solidFill>
                  <a:srgbClr val="FF0000"/>
                </a:solidFill>
              </a:rPr>
              <a:t>Unit 1 -4 exams will all take place in May or early June 2022. </a:t>
            </a:r>
          </a:p>
          <a:p>
            <a:pPr marL="0" indent="0">
              <a:buNone/>
            </a:pPr>
            <a:r>
              <a:rPr lang="en-GB" b="1" dirty="0"/>
              <a:t>What preparation needs to be done beforehand?</a:t>
            </a:r>
          </a:p>
          <a:p>
            <a:pPr marL="0" indent="0">
              <a:buNone/>
            </a:pPr>
            <a:r>
              <a:rPr lang="en-GB" dirty="0">
                <a:solidFill>
                  <a:srgbClr val="FF0000"/>
                </a:solidFill>
              </a:rPr>
              <a:t>Thorough revision should be undertaken consistently over the course of your A Level studies in order to best prepare for each of the exams. </a:t>
            </a:r>
          </a:p>
          <a:p>
            <a:pPr marL="0" indent="0">
              <a:buNone/>
            </a:pPr>
            <a:r>
              <a:rPr lang="en-GB" b="1" dirty="0"/>
              <a:t>Will pupils have resit opportunities to improve their results?</a:t>
            </a:r>
          </a:p>
          <a:p>
            <a:pPr marL="0" indent="0">
              <a:buNone/>
            </a:pPr>
            <a:r>
              <a:rPr lang="en-GB" dirty="0">
                <a:solidFill>
                  <a:srgbClr val="FF0000"/>
                </a:solidFill>
              </a:rPr>
              <a:t>Pupils in Year 12 will have one opportunity to resit Unit 1 and 2 exams in May/June 2023 if needed. </a:t>
            </a:r>
          </a:p>
          <a:p>
            <a:pPr marL="0" indent="0">
              <a:buNone/>
            </a:pPr>
            <a:endParaRPr lang="en-GB"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Audio 2">
            <a:hlinkClick r:id="" action="ppaction://media"/>
            <a:extLst>
              <a:ext uri="{FF2B5EF4-FFF2-40B4-BE49-F238E27FC236}">
                <a16:creationId xmlns:a16="http://schemas.microsoft.com/office/drawing/2014/main" id="{AB8B28E7-046A-4EC1-9A6E-8834D606E54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1739640"/>
      </p:ext>
    </p:extLst>
  </p:cSld>
  <p:clrMapOvr>
    <a:masterClrMapping/>
  </p:clrMapOvr>
  <mc:AlternateContent xmlns:mc="http://schemas.openxmlformats.org/markup-compatibility/2006">
    <mc:Choice xmlns:p14="http://schemas.microsoft.com/office/powerpoint/2010/main" Requires="p14">
      <p:transition spd="slow" p14:dur="2000" advTm="66974"/>
    </mc:Choice>
    <mc:Fallback>
      <p:transition spd="slow" advTm="66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Skills Development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56778" y="1461154"/>
            <a:ext cx="10214404" cy="5326095"/>
          </a:xfrm>
        </p:spPr>
        <p:txBody>
          <a:bodyPr>
            <a:normAutofit fontScale="77500" lnSpcReduction="20000"/>
          </a:bodyPr>
          <a:lstStyle/>
          <a:p>
            <a:pPr marL="0" indent="0">
              <a:buNone/>
            </a:pPr>
            <a:r>
              <a:rPr lang="en-GB" dirty="0"/>
              <a:t>What skills will pupils develop through studying the course and how will they do this?</a:t>
            </a:r>
          </a:p>
          <a:p>
            <a:pPr marL="0" indent="0">
              <a:buNone/>
            </a:pPr>
            <a:r>
              <a:rPr lang="en-GB" dirty="0">
                <a:solidFill>
                  <a:srgbClr val="FF0000"/>
                </a:solidFill>
              </a:rPr>
              <a:t>Pupils will develop skills in research, critical thinking, analysis of source material, understanding interpretations, chronology, explaining significance, evaluating evidence and coming to their own substantiated judgement on key issues. </a:t>
            </a:r>
          </a:p>
          <a:p>
            <a:pPr marL="0" indent="0">
              <a:buNone/>
            </a:pPr>
            <a:r>
              <a:rPr lang="en-GB" dirty="0">
                <a:solidFill>
                  <a:srgbClr val="FF0000"/>
                </a:solidFill>
              </a:rPr>
              <a:t>Literacy skills in fluent written communication will be a focus. </a:t>
            </a:r>
            <a:endParaRPr lang="en-GB" dirty="0"/>
          </a:p>
          <a:p>
            <a:pPr marL="0" indent="0">
              <a:buNone/>
            </a:pPr>
            <a:r>
              <a:rPr lang="en-GB" dirty="0"/>
              <a:t>What can they do to practise these skills?</a:t>
            </a:r>
          </a:p>
          <a:p>
            <a:pPr marL="0" indent="0">
              <a:buNone/>
            </a:pPr>
            <a:r>
              <a:rPr lang="en-GB" dirty="0">
                <a:solidFill>
                  <a:srgbClr val="FF0000"/>
                </a:solidFill>
              </a:rPr>
              <a:t>Apply the methods discussed in lessons to as many everyday situations as possible, when conducting their own personal research, discussing real-life issues and debating their viewpoint. Past-paper exam-style questions will be given regularly to complete as homework tasks to apply these skills to the specific context of their exam as well. </a:t>
            </a:r>
            <a:endParaRPr lang="en-GB" dirty="0"/>
          </a:p>
          <a:p>
            <a:pPr marL="0" indent="0">
              <a:buNone/>
            </a:pPr>
            <a:r>
              <a:rPr lang="en-GB" dirty="0"/>
              <a:t>How can these skills be applied to different subjects/areas of life?</a:t>
            </a:r>
          </a:p>
          <a:p>
            <a:pPr marL="0" indent="0">
              <a:buNone/>
            </a:pPr>
            <a:r>
              <a:rPr lang="en-GB" dirty="0">
                <a:solidFill>
                  <a:srgbClr val="FF0000"/>
                </a:solidFill>
              </a:rPr>
              <a:t>The ability to conduct reliable and accurate research is a key skill for all aspects of life today, including most future careers and social pastimes. Understanding the viewpoints of others, showing empathy while defending your own reasoned conclusion on a topic, is a skill that is highly desirable in a range of careers as well as in one’s personal life and relationships they foster, both formal and informal. The ability to communicate fluently one’s ideas is also a key attribute to a successful learner and employee. </a:t>
            </a:r>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Audio 2">
            <a:hlinkClick r:id="" action="ppaction://media"/>
            <a:extLst>
              <a:ext uri="{FF2B5EF4-FFF2-40B4-BE49-F238E27FC236}">
                <a16:creationId xmlns:a16="http://schemas.microsoft.com/office/drawing/2014/main" id="{73CB2647-7724-4F7F-86D3-3964E8B9A1E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34243362"/>
      </p:ext>
    </p:extLst>
  </p:cSld>
  <p:clrMapOvr>
    <a:masterClrMapping/>
  </p:clrMapOvr>
  <mc:AlternateContent xmlns:mc="http://schemas.openxmlformats.org/markup-compatibility/2006">
    <mc:Choice xmlns:p14="http://schemas.microsoft.com/office/powerpoint/2010/main" Requires="p14">
      <p:transition spd="slow" p14:dur="2000" advTm="98907"/>
    </mc:Choice>
    <mc:Fallback>
      <p:transition spd="slow" advTm="98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Our Expectations</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98598" y="1429699"/>
            <a:ext cx="10272584" cy="5282186"/>
          </a:xfrm>
        </p:spPr>
        <p:txBody>
          <a:bodyPr>
            <a:normAutofit fontScale="62500" lnSpcReduction="20000"/>
          </a:bodyPr>
          <a:lstStyle/>
          <a:p>
            <a:pPr marL="0" indent="0">
              <a:buNone/>
            </a:pPr>
            <a:r>
              <a:rPr lang="en-GB" dirty="0"/>
              <a:t>What are your expectations in terms of</a:t>
            </a:r>
          </a:p>
          <a:p>
            <a:r>
              <a:rPr lang="en-GB" dirty="0"/>
              <a:t>Presentation of Work</a:t>
            </a:r>
          </a:p>
          <a:p>
            <a:pPr marL="0" indent="0">
              <a:buNone/>
            </a:pPr>
            <a:r>
              <a:rPr lang="en-GB" dirty="0">
                <a:solidFill>
                  <a:srgbClr val="FF0000"/>
                </a:solidFill>
              </a:rPr>
              <a:t>In all classwork, we encourage learners to date in Welsh, with the date and title underlined and use of appropriate capital letters, so that it makes revision and organisation of the pupils’ classwork file more easy to use. </a:t>
            </a:r>
          </a:p>
          <a:p>
            <a:pPr marL="0" indent="0">
              <a:buNone/>
            </a:pPr>
            <a:r>
              <a:rPr lang="en-GB" dirty="0">
                <a:solidFill>
                  <a:srgbClr val="FF0000"/>
                </a:solidFill>
              </a:rPr>
              <a:t>Putting a line through any incorrect way is always acceptable, as our promotion of a Growth Mindset shows that mistakes are fine, they help each pupil to learn better and improve for the future. </a:t>
            </a:r>
          </a:p>
          <a:p>
            <a:r>
              <a:rPr lang="en-GB" dirty="0"/>
              <a:t>Homework</a:t>
            </a:r>
          </a:p>
          <a:p>
            <a:pPr marL="0" indent="0">
              <a:buNone/>
            </a:pPr>
            <a:r>
              <a:rPr lang="en-GB" dirty="0">
                <a:solidFill>
                  <a:srgbClr val="FF0000"/>
                </a:solidFill>
              </a:rPr>
              <a:t>Pupils are encouraged to completed homework tasks in the same manner as above, using paper or digital methods as they feel are appropriate. If completing a task on Google Classroom, please ensure that you Turn In the assignment, or share it with the class teacher, so that they can give suitable feedback.</a:t>
            </a:r>
          </a:p>
          <a:p>
            <a:r>
              <a:rPr lang="en-GB" dirty="0"/>
              <a:t>Preparation for Assessments</a:t>
            </a:r>
          </a:p>
          <a:p>
            <a:pPr marL="0" indent="0">
              <a:buNone/>
            </a:pPr>
            <a:r>
              <a:rPr lang="en-GB" dirty="0">
                <a:solidFill>
                  <a:srgbClr val="FF0000"/>
                </a:solidFill>
              </a:rPr>
              <a:t>Learners are encouraged to read through their work on a regular basis to help the knowledge acquisition required to engage in exam-style questions for A Level History. Regular retrieval ‘quizzes’ and conversations take place at the start of lessons in order to help pupils  through this process as well. These are for the pupils’ development only and not marked by the class teacher. </a:t>
            </a:r>
          </a:p>
          <a:p>
            <a:r>
              <a:rPr lang="en-GB" dirty="0"/>
              <a:t>Equipment needed for lessons</a:t>
            </a:r>
          </a:p>
          <a:p>
            <a:pPr marL="0" indent="0">
              <a:buNone/>
            </a:pPr>
            <a:r>
              <a:rPr lang="en-GB" dirty="0">
                <a:solidFill>
                  <a:srgbClr val="FF0000"/>
                </a:solidFill>
              </a:rPr>
              <a:t>The only equipment that is needed for A Level History lessons is your class file and any loaned textbooks. Please ensure you bring this to every lesson. Some lessons you will be using ICT for certain tasks, so if you do have access to your own laptop device, this can be very handy to bring. If not, ICT devices will be provided in class. </a:t>
            </a:r>
            <a:endParaRPr lang="en-GB"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Audio 2">
            <a:hlinkClick r:id="" action="ppaction://media"/>
            <a:extLst>
              <a:ext uri="{FF2B5EF4-FFF2-40B4-BE49-F238E27FC236}">
                <a16:creationId xmlns:a16="http://schemas.microsoft.com/office/drawing/2014/main" id="{522F2455-5A42-4F4C-AA76-C6E7C5E3554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10285152"/>
      </p:ext>
    </p:extLst>
  </p:cSld>
  <p:clrMapOvr>
    <a:masterClrMapping/>
  </p:clrMapOvr>
  <mc:AlternateContent xmlns:mc="http://schemas.openxmlformats.org/markup-compatibility/2006">
    <mc:Choice xmlns:p14="http://schemas.microsoft.com/office/powerpoint/2010/main" Requires="p14">
      <p:transition spd="slow" p14:dur="2000" advTm="117604"/>
    </mc:Choice>
    <mc:Fallback>
      <p:transition spd="slow" advTm="117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Resources and Support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44419" y="1457979"/>
            <a:ext cx="10214404" cy="5235051"/>
          </a:xfrm>
        </p:spPr>
        <p:txBody>
          <a:bodyPr>
            <a:normAutofit fontScale="70000" lnSpcReduction="20000"/>
          </a:bodyPr>
          <a:lstStyle/>
          <a:p>
            <a:pPr marL="0" indent="0">
              <a:buNone/>
            </a:pPr>
            <a:r>
              <a:rPr lang="en-GB" dirty="0"/>
              <a:t>What resources will you make available to support learning?</a:t>
            </a:r>
          </a:p>
          <a:p>
            <a:pPr marL="0" indent="0">
              <a:buNone/>
            </a:pPr>
            <a:r>
              <a:rPr lang="en-GB" dirty="0">
                <a:solidFill>
                  <a:srgbClr val="FF0000"/>
                </a:solidFill>
              </a:rPr>
              <a:t>All presentations and resources used in lessons will be uploaded into Google Classroom for pupils to revise from consistently throughout the course of their studies. </a:t>
            </a:r>
          </a:p>
          <a:p>
            <a:pPr marL="0" indent="0">
              <a:buNone/>
            </a:pPr>
            <a:r>
              <a:rPr lang="en-GB" dirty="0">
                <a:solidFill>
                  <a:srgbClr val="FF0000"/>
                </a:solidFill>
              </a:rPr>
              <a:t>Video clips, extension tasks and exam-style question work will also be posted at regular intervals for further research and independent revision. </a:t>
            </a:r>
          </a:p>
          <a:p>
            <a:pPr marL="0" indent="0">
              <a:buNone/>
            </a:pPr>
            <a:r>
              <a:rPr lang="en-GB" dirty="0">
                <a:solidFill>
                  <a:srgbClr val="FF0000"/>
                </a:solidFill>
              </a:rPr>
              <a:t>Mrs Davies is available to be contacted through email or Google Classroom if you are in need of support at anytime. </a:t>
            </a:r>
          </a:p>
          <a:p>
            <a:pPr marL="0" indent="0">
              <a:buNone/>
            </a:pPr>
            <a:endParaRPr lang="en-GB" dirty="0"/>
          </a:p>
          <a:p>
            <a:pPr marL="0" indent="0">
              <a:buNone/>
            </a:pPr>
            <a:r>
              <a:rPr lang="en-GB" dirty="0"/>
              <a:t>How can parents/carers support their children in your subject?</a:t>
            </a:r>
          </a:p>
          <a:p>
            <a:pPr marL="0" indent="0">
              <a:buNone/>
            </a:pPr>
            <a:r>
              <a:rPr lang="en-GB" dirty="0">
                <a:solidFill>
                  <a:srgbClr val="FF0000"/>
                </a:solidFill>
              </a:rPr>
              <a:t>Great ways to help support your child with their studies in A Level History are to ask them to simply speak to you about the knowledge that they have learned, get the pupils to teach you what they know to help reinforce their knowledge on a regular basis. </a:t>
            </a:r>
          </a:p>
          <a:p>
            <a:pPr marL="0" indent="0">
              <a:buNone/>
            </a:pPr>
            <a:r>
              <a:rPr lang="en-GB" dirty="0">
                <a:solidFill>
                  <a:srgbClr val="FF0000"/>
                </a:solidFill>
              </a:rPr>
              <a:t>If they are completing exam-style questions, always ask the pupils if they know the mark scheme/success criteria for that question, and if they have checked their response against this criteria before assuming it is complete. </a:t>
            </a:r>
          </a:p>
          <a:p>
            <a:pPr marL="0" indent="0">
              <a:buNone/>
            </a:pPr>
            <a:r>
              <a:rPr lang="en-GB" dirty="0">
                <a:solidFill>
                  <a:srgbClr val="FF0000"/>
                </a:solidFill>
              </a:rPr>
              <a:t>Finally, promote the use of their own creation of topical mind maps for each Key Question in each exam – get them to pin them up in their bedroom and recommend they look at them regularly to help with the retrieval of content knowledge required. </a:t>
            </a:r>
          </a:p>
          <a:p>
            <a:pPr marL="0" indent="0">
              <a:buNone/>
            </a:pPr>
            <a:endParaRPr lang="en-GB"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Audio 2">
            <a:hlinkClick r:id="" action="ppaction://media"/>
            <a:extLst>
              <a:ext uri="{FF2B5EF4-FFF2-40B4-BE49-F238E27FC236}">
                <a16:creationId xmlns:a16="http://schemas.microsoft.com/office/drawing/2014/main" id="{6CE74B2F-2964-48EB-8B32-B549ADD92E6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84427803"/>
      </p:ext>
    </p:extLst>
  </p:cSld>
  <p:clrMapOvr>
    <a:masterClrMapping/>
  </p:clrMapOvr>
  <mc:AlternateContent xmlns:mc="http://schemas.openxmlformats.org/markup-compatibility/2006">
    <mc:Choice xmlns:p14="http://schemas.microsoft.com/office/powerpoint/2010/main" Requires="p14">
      <p:transition spd="slow" p14:dur="2000" advTm="95074"/>
    </mc:Choice>
    <mc:Fallback>
      <p:transition spd="slow" advTm="95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1082</Words>
  <Application>Microsoft Office PowerPoint</Application>
  <PresentationFormat>Widescreen</PresentationFormat>
  <Paragraphs>66</Paragraphs>
  <Slides>6</Slides>
  <Notes>6</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Adamsky SF</vt:lpstr>
      <vt:lpstr>Arial</vt:lpstr>
      <vt:lpstr>Calibri</vt:lpstr>
      <vt:lpstr>Calibri Light</vt:lpstr>
      <vt:lpstr>Office Theme</vt:lpstr>
      <vt:lpstr>PowerPoint Presentation</vt:lpstr>
      <vt:lpstr>Course content and delivery </vt:lpstr>
      <vt:lpstr>Assessment</vt:lpstr>
      <vt:lpstr>Skills Development</vt:lpstr>
      <vt:lpstr>Our Expectations</vt:lpstr>
      <vt:lpstr>Resources and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10 and 11 Information Evening</dc:title>
  <dc:creator>Kirsty Irvine</dc:creator>
  <cp:lastModifiedBy>Jami Davies</cp:lastModifiedBy>
  <cp:revision>15</cp:revision>
  <dcterms:created xsi:type="dcterms:W3CDTF">2021-09-23T20:46:14Z</dcterms:created>
  <dcterms:modified xsi:type="dcterms:W3CDTF">2021-10-18T09:35:59Z</dcterms:modified>
</cp:coreProperties>
</file>