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6" r:id="rId4"/>
    <p:sldId id="262" r:id="rId5"/>
    <p:sldId id="263" r:id="rId6"/>
    <p:sldId id="268" r:id="rId7"/>
    <p:sldId id="264" r:id="rId8"/>
    <p:sldId id="265" r:id="rId9"/>
    <p:sldId id="267" r:id="rId10"/>
    <p:sldId id="269"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114" d="100"/>
          <a:sy n="114" d="100"/>
        </p:scale>
        <p:origin x="47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11/10/2021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17795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7</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8</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11/10/2021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11/10/2021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4.m4a"/><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4a"/><Relationship Id="rId7" Type="http://schemas.openxmlformats.org/officeDocument/2006/relationships/image" Target="../media/image2.PNG"/><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6.m4a"/><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1.m4a"/><Relationship Id="rId7" Type="http://schemas.openxmlformats.org/officeDocument/2006/relationships/image" Target="../media/image2.PN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7.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audio" Target="../media/media11.m4a"/><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10 and 11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21</a:t>
            </a:r>
            <a:r>
              <a:rPr lang="en-GB" sz="4000" b="1" baseline="30000" dirty="0">
                <a:solidFill>
                  <a:schemeClr val="accent1">
                    <a:lumMod val="50000"/>
                  </a:schemeClr>
                </a:solidFill>
                <a:effectLst>
                  <a:outerShdw blurRad="50800" dist="38100" algn="l" rotWithShape="0">
                    <a:prstClr val="black">
                      <a:alpha val="40000"/>
                    </a:prstClr>
                  </a:outerShdw>
                </a:effectLst>
                <a:latin typeface="Adamsky SF" pitchFamily="2" charset="0"/>
              </a:rPr>
              <a:t>st</a:t>
            </a: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 October 2021</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Science</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5" name="Recorded Sound">
            <a:hlinkClick r:id="" action="ppaction://media"/>
            <a:extLst>
              <a:ext uri="{FF2B5EF4-FFF2-40B4-BE49-F238E27FC236}">
                <a16:creationId xmlns:a16="http://schemas.microsoft.com/office/drawing/2014/main" id="{4F37E1E1-D69C-42A7-9E91-311DA05ECC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1635" y="178737"/>
            <a:ext cx="609600" cy="609600"/>
          </a:xfrm>
          <a:prstGeom prst="rect">
            <a:avLst/>
          </a:prstGeom>
        </p:spPr>
      </p:pic>
    </p:spTree>
    <p:extLst>
      <p:ext uri="{BB962C8B-B14F-4D97-AF65-F5344CB8AC3E}">
        <p14:creationId xmlns:p14="http://schemas.microsoft.com/office/powerpoint/2010/main" val="419877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162F04-63F3-4923-B8B2-8134C203B8EF}"/>
              </a:ext>
            </a:extLst>
          </p:cNvPr>
          <p:cNvPicPr>
            <a:picLocks noChangeAspect="1"/>
          </p:cNvPicPr>
          <p:nvPr/>
        </p:nvPicPr>
        <p:blipFill>
          <a:blip r:embed="rId4"/>
          <a:stretch>
            <a:fillRect/>
          </a:stretch>
        </p:blipFill>
        <p:spPr>
          <a:xfrm>
            <a:off x="1669369" y="341612"/>
            <a:ext cx="8233034" cy="617477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53077E6C-50AA-4127-A3AA-E79DB0D348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7578" y="896375"/>
            <a:ext cx="609600" cy="609600"/>
          </a:xfrm>
          <a:prstGeom prst="rect">
            <a:avLst/>
          </a:prstGeom>
        </p:spPr>
      </p:pic>
    </p:spTree>
    <p:extLst>
      <p:ext uri="{BB962C8B-B14F-4D97-AF65-F5344CB8AC3E}">
        <p14:creationId xmlns:p14="http://schemas.microsoft.com/office/powerpoint/2010/main" val="303407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8ED7-1F84-46A0-91F7-94A11E649E14}"/>
              </a:ext>
            </a:extLst>
          </p:cNvPr>
          <p:cNvSpPr>
            <a:spLocks noGrp="1"/>
          </p:cNvSpPr>
          <p:nvPr>
            <p:ph type="title"/>
          </p:nvPr>
        </p:nvSpPr>
        <p:spPr/>
        <p:txBody>
          <a:bodyPr/>
          <a:lstStyle/>
          <a:p>
            <a:r>
              <a:rPr lang="en-GB" dirty="0"/>
              <a:t>Parents information guide from </a:t>
            </a:r>
            <a:r>
              <a:rPr lang="en-GB" dirty="0" err="1"/>
              <a:t>Tassomai</a:t>
            </a:r>
            <a:endParaRPr lang="en-GB" dirty="0"/>
          </a:p>
        </p:txBody>
      </p:sp>
      <p:graphicFrame>
        <p:nvGraphicFramePr>
          <p:cNvPr id="4" name="Object 3">
            <a:extLst>
              <a:ext uri="{FF2B5EF4-FFF2-40B4-BE49-F238E27FC236}">
                <a16:creationId xmlns:a16="http://schemas.microsoft.com/office/drawing/2014/main" id="{B442E184-1E9D-4974-8E54-C774C92DF44F}"/>
              </a:ext>
            </a:extLst>
          </p:cNvPr>
          <p:cNvGraphicFramePr>
            <a:graphicFrameLocks noChangeAspect="1"/>
          </p:cNvGraphicFramePr>
          <p:nvPr>
            <p:extLst>
              <p:ext uri="{D42A27DB-BD31-4B8C-83A1-F6EECF244321}">
                <p14:modId xmlns:p14="http://schemas.microsoft.com/office/powerpoint/2010/main" val="1260884406"/>
              </p:ext>
            </p:extLst>
          </p:nvPr>
        </p:nvGraphicFramePr>
        <p:xfrm>
          <a:off x="3013213" y="1904103"/>
          <a:ext cx="5789123" cy="1375810"/>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3" imgW="2058120" imgH="488520" progId="Package">
                  <p:embed/>
                </p:oleObj>
              </mc:Choice>
              <mc:Fallback>
                <p:oleObj name="Packager Shell Object" showAsIcon="1" r:id="rId3" imgW="2058120" imgH="488520" progId="Package">
                  <p:embed/>
                  <p:pic>
                    <p:nvPicPr>
                      <p:cNvPr id="0" name=""/>
                      <p:cNvPicPr/>
                      <p:nvPr/>
                    </p:nvPicPr>
                    <p:blipFill>
                      <a:blip r:embed="rId4"/>
                      <a:stretch>
                        <a:fillRect/>
                      </a:stretch>
                    </p:blipFill>
                    <p:spPr>
                      <a:xfrm>
                        <a:off x="3013213" y="1904103"/>
                        <a:ext cx="5789123" cy="1375810"/>
                      </a:xfrm>
                      <a:prstGeom prst="rect">
                        <a:avLst/>
                      </a:prstGeom>
                    </p:spPr>
                  </p:pic>
                </p:oleObj>
              </mc:Fallback>
            </mc:AlternateContent>
          </a:graphicData>
        </a:graphic>
      </p:graphicFrame>
    </p:spTree>
    <p:extLst>
      <p:ext uri="{BB962C8B-B14F-4D97-AF65-F5344CB8AC3E}">
        <p14:creationId xmlns:p14="http://schemas.microsoft.com/office/powerpoint/2010/main" val="2668094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lstStyle/>
          <a:p>
            <a:pPr marL="0" indent="0">
              <a:buNone/>
            </a:pPr>
            <a:r>
              <a:rPr lang="en-GB" dirty="0"/>
              <a:t>Give a brief outline of the course content and the method of delivery over the 1 – 2 years</a:t>
            </a:r>
          </a:p>
          <a:p>
            <a:pPr marL="0" indent="0">
              <a:buNone/>
            </a:pPr>
            <a:endParaRPr lang="en-GB" dirty="0"/>
          </a:p>
          <a:p>
            <a:pPr marL="0" indent="0">
              <a:buNone/>
            </a:pPr>
            <a:r>
              <a:rPr lang="en-GB" dirty="0"/>
              <a:t>Double Science and Triple Science are both 2 year courses. </a:t>
            </a:r>
          </a:p>
          <a:p>
            <a:pPr marL="0" indent="0">
              <a:buNone/>
            </a:pPr>
            <a:r>
              <a:rPr lang="en-GB" dirty="0"/>
              <a:t>External exams are sat in both Year 10 and Year 11, contributing to the overall GCSE grade/s obtained. </a:t>
            </a:r>
          </a:p>
          <a:p>
            <a:pPr marL="0" indent="0">
              <a:buNone/>
            </a:pPr>
            <a:endParaRPr lang="en-GB" dirty="0"/>
          </a:p>
          <a:p>
            <a:pPr marL="0" indent="0">
              <a:buNone/>
            </a:pPr>
            <a:r>
              <a:rPr lang="en-GB" dirty="0"/>
              <a:t>The Year 10 grades are important as they DO contribute towards the final GCSE grade/s.</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20DE7B5F-B977-4FCF-9E5F-0BE7EB4149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869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324964"/>
            <a:ext cx="10231135" cy="5386921"/>
          </a:xfrm>
        </p:spPr>
        <p:txBody>
          <a:bodyPr>
            <a:normAutofit/>
          </a:bodyPr>
          <a:lstStyle/>
          <a:p>
            <a:pPr marL="0" indent="0">
              <a:buNone/>
            </a:pPr>
            <a:r>
              <a:rPr lang="en-GB" u="sng" dirty="0"/>
              <a:t>How is the course assessed?</a:t>
            </a:r>
          </a:p>
          <a:p>
            <a:pPr marL="0" indent="0">
              <a:buNone/>
            </a:pPr>
            <a:r>
              <a:rPr lang="en-GB" dirty="0"/>
              <a:t>External written exams in Biology, Chemistry and Physics in Year 10 &amp; 11. All contribute towards the final GCSE grade/s.</a:t>
            </a:r>
          </a:p>
          <a:p>
            <a:pPr marL="0" indent="0">
              <a:buNone/>
            </a:pPr>
            <a:r>
              <a:rPr lang="en-GB" dirty="0"/>
              <a:t>There is no coursework to complete, but usually there is a practical exam in Jan / Feb of Year 11. However for current Year 11 this practical will NOT go ahead, due to COVID. </a:t>
            </a:r>
          </a:p>
          <a:p>
            <a:pPr marL="0" indent="0">
              <a:buNone/>
            </a:pPr>
            <a:endParaRPr lang="en-GB" dirty="0"/>
          </a:p>
          <a:p>
            <a:pPr marL="0" indent="0">
              <a:buNone/>
            </a:pPr>
            <a:r>
              <a:rPr lang="en-GB" u="sng" dirty="0"/>
              <a:t>When will the assessments take place?</a:t>
            </a:r>
          </a:p>
          <a:p>
            <a:pPr marL="0" indent="0">
              <a:buNone/>
            </a:pPr>
            <a:r>
              <a:rPr lang="en-GB" dirty="0"/>
              <a:t>Written exams in May / June of Year 10 &amp; Year 11</a:t>
            </a:r>
          </a:p>
          <a:p>
            <a:pPr marL="0" indent="0">
              <a:buNone/>
            </a:pPr>
            <a:r>
              <a:rPr lang="en-GB" dirty="0"/>
              <a:t>Practical exam in Jan / Feb of Year 11 (but not in 2022)</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C75524ED-3180-402C-BDE1-721F95BCFB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17295" y="886159"/>
            <a:ext cx="609600" cy="609600"/>
          </a:xfrm>
          <a:prstGeom prst="rect">
            <a:avLst/>
          </a:prstGeom>
        </p:spPr>
      </p:pic>
      <p:pic>
        <p:nvPicPr>
          <p:cNvPr id="5" name="Recorded Sound">
            <a:hlinkClick r:id="" action="ppaction://media"/>
            <a:extLst>
              <a:ext uri="{FF2B5EF4-FFF2-40B4-BE49-F238E27FC236}">
                <a16:creationId xmlns:a16="http://schemas.microsoft.com/office/drawing/2014/main" id="{809C46CD-993B-4385-A4F5-D5DC0842607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26895" y="3906078"/>
            <a:ext cx="609600" cy="609600"/>
          </a:xfrm>
          <a:prstGeom prst="rect">
            <a:avLst/>
          </a:prstGeom>
        </p:spPr>
      </p:pic>
    </p:spTree>
    <p:extLst>
      <p:ext uri="{BB962C8B-B14F-4D97-AF65-F5344CB8AC3E}">
        <p14:creationId xmlns:p14="http://schemas.microsoft.com/office/powerpoint/2010/main" val="52048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324964"/>
            <a:ext cx="10231135" cy="5386921"/>
          </a:xfrm>
        </p:spPr>
        <p:txBody>
          <a:bodyPr>
            <a:normAutofit/>
          </a:bodyPr>
          <a:lstStyle/>
          <a:p>
            <a:pPr marL="0" indent="0">
              <a:buNone/>
            </a:pPr>
            <a:r>
              <a:rPr lang="en-GB" u="sng" dirty="0"/>
              <a:t>What preparation needs to be done beforehand?</a:t>
            </a:r>
          </a:p>
          <a:p>
            <a:pPr marL="0" indent="0">
              <a:buNone/>
            </a:pPr>
            <a:r>
              <a:rPr lang="en-GB" dirty="0"/>
              <a:t>Throughout the course there are end of topic tests which should be considered important milestones. </a:t>
            </a:r>
          </a:p>
          <a:p>
            <a:pPr marL="0" indent="0">
              <a:buNone/>
            </a:pPr>
            <a:r>
              <a:rPr lang="en-GB" dirty="0"/>
              <a:t>Complete all homework which is set on Google classroom. </a:t>
            </a:r>
          </a:p>
          <a:p>
            <a:pPr marL="0" indent="0">
              <a:buNone/>
            </a:pPr>
            <a:r>
              <a:rPr lang="en-GB" dirty="0"/>
              <a:t>Some pupils will have the opportunity to be part of the interactive revision system called </a:t>
            </a:r>
            <a:r>
              <a:rPr lang="en-GB" dirty="0" err="1"/>
              <a:t>Tassomai</a:t>
            </a:r>
            <a:r>
              <a:rPr lang="en-GB" dirty="0"/>
              <a:t>, so completing 4 daily goals a week will optimise learning. </a:t>
            </a:r>
          </a:p>
          <a:p>
            <a:pPr marL="0" indent="0">
              <a:buNone/>
            </a:pPr>
            <a:endParaRPr lang="en-GB" dirty="0"/>
          </a:p>
          <a:p>
            <a:pPr marL="0" indent="0">
              <a:buNone/>
            </a:pPr>
            <a:r>
              <a:rPr lang="en-GB" u="sng" dirty="0"/>
              <a:t>Will pupils have resit opportunities to improve their results?</a:t>
            </a:r>
          </a:p>
          <a:p>
            <a:pPr marL="0" indent="0">
              <a:buNone/>
            </a:pPr>
            <a:r>
              <a:rPr lang="en-GB" dirty="0"/>
              <a:t>Exams can be resat from Year 10 when pupils are in Year 11, although we do not encourage this as it puts extra strain on pupils.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Teacher Hub | Tassomai — Tassomai">
            <a:extLst>
              <a:ext uri="{FF2B5EF4-FFF2-40B4-BE49-F238E27FC236}">
                <a16:creationId xmlns:a16="http://schemas.microsoft.com/office/drawing/2014/main" id="{3564C930-18C5-45C6-BB26-316776BD7E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0977" y="12715"/>
            <a:ext cx="1676399" cy="175351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6219DA78-08BC-42CE-A903-F122729D7B7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27612" y="2332413"/>
            <a:ext cx="609600" cy="609600"/>
          </a:xfrm>
          <a:prstGeom prst="rect">
            <a:avLst/>
          </a:prstGeom>
        </p:spPr>
      </p:pic>
      <p:pic>
        <p:nvPicPr>
          <p:cNvPr id="5" name="Recorded Sound">
            <a:hlinkClick r:id="" action="ppaction://media"/>
            <a:extLst>
              <a:ext uri="{FF2B5EF4-FFF2-40B4-BE49-F238E27FC236}">
                <a16:creationId xmlns:a16="http://schemas.microsoft.com/office/drawing/2014/main" id="{AF76964F-B034-4943-98D6-BE4F6555605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788418" y="3956052"/>
            <a:ext cx="609600" cy="609600"/>
          </a:xfrm>
          <a:prstGeom prst="rect">
            <a:avLst/>
          </a:prstGeom>
        </p:spPr>
      </p:pic>
    </p:spTree>
    <p:extLst>
      <p:ext uri="{BB962C8B-B14F-4D97-AF65-F5344CB8AC3E}">
        <p14:creationId xmlns:p14="http://schemas.microsoft.com/office/powerpoint/2010/main" val="717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Skills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lnSpcReduction="10000"/>
          </a:bodyPr>
          <a:lstStyle/>
          <a:p>
            <a:pPr marL="0" indent="0">
              <a:buNone/>
            </a:pPr>
            <a:r>
              <a:rPr lang="en-GB" dirty="0"/>
              <a:t>What skills will pupils develop through studying the course and how will they do this?</a:t>
            </a:r>
          </a:p>
          <a:p>
            <a:pPr marL="0" indent="0">
              <a:buNone/>
            </a:pPr>
            <a:r>
              <a:rPr lang="en-GB" b="1" dirty="0"/>
              <a:t>Develop scientific thinking</a:t>
            </a:r>
          </a:p>
          <a:p>
            <a:pPr marL="0" indent="0">
              <a:buNone/>
            </a:pPr>
            <a:r>
              <a:rPr lang="en-GB" b="1" dirty="0"/>
              <a:t>Experimental skills and strategies</a:t>
            </a:r>
          </a:p>
          <a:p>
            <a:pPr marL="0" indent="0">
              <a:buNone/>
            </a:pPr>
            <a:r>
              <a:rPr lang="en-GB" b="1" dirty="0"/>
              <a:t>Analysis and evaluation</a:t>
            </a:r>
          </a:p>
          <a:p>
            <a:pPr marL="0" indent="0">
              <a:buNone/>
            </a:pPr>
            <a:r>
              <a:rPr lang="en-GB" b="1" dirty="0"/>
              <a:t>Scientific vocabulary, units, symbols, quantities and nomenclature</a:t>
            </a:r>
          </a:p>
          <a:p>
            <a:pPr marL="0" indent="0">
              <a:buNone/>
            </a:pPr>
            <a:r>
              <a:rPr lang="en-GB" b="1" dirty="0"/>
              <a:t>Numerous mathematical skills </a:t>
            </a:r>
          </a:p>
          <a:p>
            <a:pPr marL="0" indent="0">
              <a:buNone/>
            </a:pPr>
            <a:endParaRPr lang="en-GB" dirty="0"/>
          </a:p>
          <a:p>
            <a:pPr marL="0" indent="0">
              <a:buNone/>
            </a:pPr>
            <a:r>
              <a:rPr lang="en-GB" dirty="0"/>
              <a:t>What can they do to practise these skills?</a:t>
            </a:r>
          </a:p>
          <a:p>
            <a:pPr marL="0" indent="0">
              <a:buNone/>
            </a:pPr>
            <a:r>
              <a:rPr lang="en-GB" b="1" dirty="0"/>
              <a:t>Complete all homework set by the class teacher. </a:t>
            </a:r>
          </a:p>
          <a:p>
            <a:pPr marL="0" indent="0">
              <a:buNone/>
            </a:pPr>
            <a:r>
              <a:rPr lang="en-GB" b="1" dirty="0"/>
              <a:t>Use WJEC question bank for more examples of questions.</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C9B0E85B-9766-4DFD-B7E0-12C81812BC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3424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0BFDBD-6DB7-4956-9B2C-80685D74967F}"/>
              </a:ext>
            </a:extLst>
          </p:cNvPr>
          <p:cNvSpPr>
            <a:spLocks noGrp="1"/>
          </p:cNvSpPr>
          <p:nvPr>
            <p:ph idx="1"/>
          </p:nvPr>
        </p:nvSpPr>
        <p:spPr>
          <a:xfrm>
            <a:off x="838200" y="410817"/>
            <a:ext cx="10515600" cy="5766146"/>
          </a:xfrm>
        </p:spPr>
        <p:txBody>
          <a:bodyPr>
            <a:normAutofit lnSpcReduction="10000"/>
          </a:bodyPr>
          <a:lstStyle/>
          <a:p>
            <a:r>
              <a:rPr lang="en-GB" dirty="0"/>
              <a:t>How can these skills be applied to different subjects/areas of life?</a:t>
            </a:r>
          </a:p>
          <a:p>
            <a:pPr marL="0" indent="0">
              <a:buNone/>
            </a:pPr>
            <a:r>
              <a:rPr lang="en-GB" b="1" dirty="0"/>
              <a:t>Science provides a broad, coherent, satisfying and worthwhile course of study. It encourages learners to develop confidence in, and a positive attitude towards, science and to recognise its importance in their own lives and to society. </a:t>
            </a:r>
          </a:p>
          <a:p>
            <a:pPr marL="0" indent="0">
              <a:buNone/>
            </a:pPr>
            <a:r>
              <a:rPr lang="en-GB" b="1" dirty="0"/>
              <a:t>Studying GCSE Sciences provides the foundations for understanding the material world. Scientific understanding is changing our lives and is vital to the world’s future prosperity, and all learners should be taught essential aspects of the knowledge, methods, processes and uses of science. </a:t>
            </a:r>
          </a:p>
          <a:p>
            <a:pPr marL="0" indent="0">
              <a:buNone/>
            </a:pPr>
            <a:r>
              <a:rPr lang="en-GB" b="1" dirty="0"/>
              <a:t>They should be helped to appreciate how the complex and diverse phenomena of the natural world can be described in terms of a small number of key ideas relating to the sciences which are both inter-linked, and are of universal application. </a:t>
            </a:r>
          </a:p>
          <a:p>
            <a:endParaRPr lang="en-GB" dirty="0"/>
          </a:p>
        </p:txBody>
      </p:sp>
      <p:pic>
        <p:nvPicPr>
          <p:cNvPr id="4" name="Recorded Sound">
            <a:hlinkClick r:id="" action="ppaction://media"/>
            <a:extLst>
              <a:ext uri="{FF2B5EF4-FFF2-40B4-BE49-F238E27FC236}">
                <a16:creationId xmlns:a16="http://schemas.microsoft.com/office/drawing/2014/main" id="{9FBA677D-0483-4796-B5EF-702C351259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1096" y="540026"/>
            <a:ext cx="609600" cy="609600"/>
          </a:xfrm>
          <a:prstGeom prst="rect">
            <a:avLst/>
          </a:prstGeom>
        </p:spPr>
      </p:pic>
    </p:spTree>
    <p:extLst>
      <p:ext uri="{BB962C8B-B14F-4D97-AF65-F5344CB8AC3E}">
        <p14:creationId xmlns:p14="http://schemas.microsoft.com/office/powerpoint/2010/main" val="20303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lnSpcReduction="10000"/>
          </a:bodyPr>
          <a:lstStyle/>
          <a:p>
            <a:pPr marL="0" indent="0">
              <a:buNone/>
            </a:pPr>
            <a:r>
              <a:rPr lang="en-GB" dirty="0"/>
              <a:t>What are your expectations in terms of</a:t>
            </a:r>
          </a:p>
          <a:p>
            <a:r>
              <a:rPr lang="en-GB" dirty="0"/>
              <a:t>presentation of work?</a:t>
            </a:r>
          </a:p>
          <a:p>
            <a:pPr marL="0" indent="0">
              <a:buNone/>
            </a:pPr>
            <a:r>
              <a:rPr lang="en-GB" dirty="0">
                <a:solidFill>
                  <a:srgbClr val="FF0000"/>
                </a:solidFill>
              </a:rPr>
              <a:t>All booklets should be neat and up to date.</a:t>
            </a:r>
          </a:p>
          <a:p>
            <a:r>
              <a:rPr lang="en-GB" dirty="0"/>
              <a:t>homework?</a:t>
            </a:r>
          </a:p>
          <a:p>
            <a:pPr marL="0" indent="0">
              <a:buNone/>
            </a:pPr>
            <a:r>
              <a:rPr lang="en-GB" dirty="0">
                <a:solidFill>
                  <a:srgbClr val="FF0000"/>
                </a:solidFill>
              </a:rPr>
              <a:t>Homework is set on Google classroom, with deadlines to help get organised.</a:t>
            </a:r>
          </a:p>
          <a:p>
            <a:r>
              <a:rPr lang="en-GB" dirty="0"/>
              <a:t>preparation for assessments?</a:t>
            </a:r>
          </a:p>
          <a:p>
            <a:pPr marL="0" indent="0">
              <a:buNone/>
            </a:pPr>
            <a:r>
              <a:rPr lang="en-GB" dirty="0">
                <a:solidFill>
                  <a:srgbClr val="FF0000"/>
                </a:solidFill>
              </a:rPr>
              <a:t>Complete all the classwork and homework set. For extra preparation use WJEC question bank to find more questions to try out.</a:t>
            </a:r>
          </a:p>
          <a:p>
            <a:r>
              <a:rPr lang="en-GB" dirty="0"/>
              <a:t>Equipment needed for lessons/exams?</a:t>
            </a:r>
          </a:p>
          <a:p>
            <a:pPr marL="0" indent="0">
              <a:buNone/>
            </a:pPr>
            <a:r>
              <a:rPr lang="en-GB" dirty="0">
                <a:solidFill>
                  <a:srgbClr val="FF0000"/>
                </a:solidFill>
              </a:rPr>
              <a:t>For every lesson presume you need a pen, pencil, ruler, rubber and a calculator. </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DD2D4C9D-FF75-450F-ADCD-8DA4652618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02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lstStyle/>
          <a:p>
            <a:pPr marL="0" indent="0">
              <a:buNone/>
            </a:pPr>
            <a:endParaRPr lang="en-GB" u="sng" dirty="0"/>
          </a:p>
          <a:p>
            <a:pPr marL="0" indent="0">
              <a:buNone/>
            </a:pPr>
            <a:r>
              <a:rPr lang="en-GB" u="sng" dirty="0"/>
              <a:t>What resources will you make available to support learning?</a:t>
            </a:r>
          </a:p>
          <a:p>
            <a:pPr marL="0" indent="0">
              <a:buNone/>
            </a:pPr>
            <a:r>
              <a:rPr lang="en-GB" dirty="0">
                <a:solidFill>
                  <a:srgbClr val="FF0000"/>
                </a:solidFill>
              </a:rPr>
              <a:t>Selected pupils will have free access to </a:t>
            </a:r>
            <a:r>
              <a:rPr lang="en-GB" dirty="0" err="1">
                <a:solidFill>
                  <a:srgbClr val="FF0000"/>
                </a:solidFill>
              </a:rPr>
              <a:t>Tassomai</a:t>
            </a:r>
            <a:r>
              <a:rPr lang="en-GB" dirty="0">
                <a:solidFill>
                  <a:srgbClr val="FF0000"/>
                </a:solidFill>
              </a:rPr>
              <a:t> to aid revision.</a:t>
            </a:r>
          </a:p>
          <a:p>
            <a:pPr marL="0" indent="0">
              <a:buNone/>
            </a:pPr>
            <a:r>
              <a:rPr lang="en-GB" dirty="0">
                <a:solidFill>
                  <a:srgbClr val="FF0000"/>
                </a:solidFill>
              </a:rPr>
              <a:t>Google classroom has resources specific to your subject areas. All other resources are on Google classroom pages. </a:t>
            </a:r>
          </a:p>
          <a:p>
            <a:pPr marL="0" indent="0">
              <a:buNone/>
            </a:pPr>
            <a:endParaRPr lang="en-GB" dirty="0"/>
          </a:p>
          <a:p>
            <a:pPr marL="0" indent="0">
              <a:buNone/>
            </a:pPr>
            <a:r>
              <a:rPr lang="en-GB" dirty="0"/>
              <a:t>What support both within and outside lessons will be provided to support pupils?</a:t>
            </a:r>
          </a:p>
          <a:p>
            <a:pPr marL="0" indent="0">
              <a:buNone/>
            </a:pPr>
            <a:r>
              <a:rPr lang="en-GB" dirty="0">
                <a:solidFill>
                  <a:srgbClr val="FF0000"/>
                </a:solidFill>
              </a:rPr>
              <a:t>Pupils can email their teachers in Science for support and help, or ask within Google classroom on something specific.</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Teacher Hub | Tassomai — Tassomai">
            <a:extLst>
              <a:ext uri="{FF2B5EF4-FFF2-40B4-BE49-F238E27FC236}">
                <a16:creationId xmlns:a16="http://schemas.microsoft.com/office/drawing/2014/main" id="{5CF3B4D0-DC92-47AD-A799-58897A3635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0977" y="12715"/>
            <a:ext cx="1676399" cy="175351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38FA6862-0816-484E-BB72-DAAF6FCBE81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79588" y="1766228"/>
            <a:ext cx="609600" cy="609600"/>
          </a:xfrm>
          <a:prstGeom prst="rect">
            <a:avLst/>
          </a:prstGeom>
        </p:spPr>
      </p:pic>
      <p:pic>
        <p:nvPicPr>
          <p:cNvPr id="7" name="Recorded Sound">
            <a:hlinkClick r:id="" action="ppaction://media"/>
            <a:extLst>
              <a:ext uri="{FF2B5EF4-FFF2-40B4-BE49-F238E27FC236}">
                <a16:creationId xmlns:a16="http://schemas.microsoft.com/office/drawing/2014/main" id="{C9232EDA-431C-4A41-AF6A-F38484C5EB7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79176" y="3565264"/>
            <a:ext cx="609600" cy="609600"/>
          </a:xfrm>
          <a:prstGeom prst="rect">
            <a:avLst/>
          </a:prstGeom>
        </p:spPr>
      </p:pic>
    </p:spTree>
    <p:extLst>
      <p:ext uri="{BB962C8B-B14F-4D97-AF65-F5344CB8AC3E}">
        <p14:creationId xmlns:p14="http://schemas.microsoft.com/office/powerpoint/2010/main" val="218442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B5E1C-C918-4066-9340-7338F9CFD8DE}"/>
              </a:ext>
            </a:extLst>
          </p:cNvPr>
          <p:cNvSpPr>
            <a:spLocks noGrp="1"/>
          </p:cNvSpPr>
          <p:nvPr>
            <p:ph idx="1"/>
          </p:nvPr>
        </p:nvSpPr>
        <p:spPr>
          <a:xfrm>
            <a:off x="655320" y="376653"/>
            <a:ext cx="10515600" cy="486459"/>
          </a:xfrm>
        </p:spPr>
        <p:txBody>
          <a:bodyPr/>
          <a:lstStyle/>
          <a:p>
            <a:r>
              <a:rPr lang="en-GB" dirty="0"/>
              <a:t>How can parents/carers support their children in your subject?</a:t>
            </a:r>
          </a:p>
          <a:p>
            <a:endParaRPr lang="en-GB" dirty="0"/>
          </a:p>
          <a:p>
            <a:endParaRPr lang="en-GB" dirty="0"/>
          </a:p>
        </p:txBody>
      </p:sp>
      <p:pic>
        <p:nvPicPr>
          <p:cNvPr id="7" name="Picture 6">
            <a:extLst>
              <a:ext uri="{FF2B5EF4-FFF2-40B4-BE49-F238E27FC236}">
                <a16:creationId xmlns:a16="http://schemas.microsoft.com/office/drawing/2014/main" id="{5C5945BC-4F5C-4DB0-BC8E-2FFCC1B39B41}"/>
              </a:ext>
            </a:extLst>
          </p:cNvPr>
          <p:cNvPicPr>
            <a:picLocks noChangeAspect="1"/>
          </p:cNvPicPr>
          <p:nvPr/>
        </p:nvPicPr>
        <p:blipFill>
          <a:blip r:embed="rId4"/>
          <a:stretch>
            <a:fillRect/>
          </a:stretch>
        </p:blipFill>
        <p:spPr>
          <a:xfrm>
            <a:off x="828895" y="961585"/>
            <a:ext cx="10895992" cy="5031251"/>
          </a:xfrm>
          <a:prstGeom prst="rect">
            <a:avLst/>
          </a:prstGeom>
        </p:spPr>
      </p:pic>
      <p:pic>
        <p:nvPicPr>
          <p:cNvPr id="8" name="Recorded Sound">
            <a:hlinkClick r:id="" action="ppaction://media"/>
            <a:extLst>
              <a:ext uri="{FF2B5EF4-FFF2-40B4-BE49-F238E27FC236}">
                <a16:creationId xmlns:a16="http://schemas.microsoft.com/office/drawing/2014/main" id="{40F27D11-0CE3-4A78-9F53-FC1FE06AF6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8718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4361</TotalTime>
  <Words>706</Words>
  <Application>Microsoft Office PowerPoint</Application>
  <PresentationFormat>Widescreen</PresentationFormat>
  <Paragraphs>73</Paragraphs>
  <Slides>11</Slides>
  <Notes>7</Notes>
  <HiddenSlides>0</HiddenSlides>
  <MMClips>13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Adamsky SF</vt:lpstr>
      <vt:lpstr>Arial</vt:lpstr>
      <vt:lpstr>Calibri</vt:lpstr>
      <vt:lpstr>Calibri Light</vt:lpstr>
      <vt:lpstr>Office Theme</vt:lpstr>
      <vt:lpstr>Packager Shell Object</vt:lpstr>
      <vt:lpstr>PowerPoint Presentation</vt:lpstr>
      <vt:lpstr>Course content and delivery </vt:lpstr>
      <vt:lpstr>Assessment</vt:lpstr>
      <vt:lpstr>Assessment</vt:lpstr>
      <vt:lpstr>Skills Development</vt:lpstr>
      <vt:lpstr>PowerPoint Presentation</vt:lpstr>
      <vt:lpstr>Our Expectations</vt:lpstr>
      <vt:lpstr>Resources and Support</vt:lpstr>
      <vt:lpstr>PowerPoint Presentation</vt:lpstr>
      <vt:lpstr>PowerPoint Presentation</vt:lpstr>
      <vt:lpstr>Parents information guide from Tassomai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Kirsty Irvine</cp:lastModifiedBy>
  <cp:revision>20</cp:revision>
  <dcterms:created xsi:type="dcterms:W3CDTF">2021-09-23T20:46:14Z</dcterms:created>
  <dcterms:modified xsi:type="dcterms:W3CDTF">2021-10-11T07:48:29Z</dcterms:modified>
</cp:coreProperties>
</file>