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2" r:id="rId4"/>
    <p:sldId id="263" r:id="rId5"/>
    <p:sldId id="264" r:id="rId6"/>
    <p:sldId id="265"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83" autoAdjust="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668C5-9CC3-4133-8A91-331017CCFF70}"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2D47D-C8EB-42C0-8145-F1EB594A636B}" type="slidenum">
              <a:rPr lang="en-GB" smtClean="0"/>
              <a:t>‹#›</a:t>
            </a:fld>
            <a:endParaRPr lang="en-GB"/>
          </a:p>
        </p:txBody>
      </p:sp>
    </p:spTree>
    <p:extLst>
      <p:ext uri="{BB962C8B-B14F-4D97-AF65-F5344CB8AC3E}">
        <p14:creationId xmlns:p14="http://schemas.microsoft.com/office/powerpoint/2010/main" val="125632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1</a:t>
            </a:fld>
            <a:endParaRPr lang="en-GB"/>
          </a:p>
        </p:txBody>
      </p:sp>
    </p:spTree>
    <p:extLst>
      <p:ext uri="{BB962C8B-B14F-4D97-AF65-F5344CB8AC3E}">
        <p14:creationId xmlns:p14="http://schemas.microsoft.com/office/powerpoint/2010/main" val="244237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2</a:t>
            </a:fld>
            <a:endParaRPr lang="en-GB"/>
          </a:p>
        </p:txBody>
      </p:sp>
    </p:spTree>
    <p:extLst>
      <p:ext uri="{BB962C8B-B14F-4D97-AF65-F5344CB8AC3E}">
        <p14:creationId xmlns:p14="http://schemas.microsoft.com/office/powerpoint/2010/main" val="106499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3</a:t>
            </a:fld>
            <a:endParaRPr lang="en-GB"/>
          </a:p>
        </p:txBody>
      </p:sp>
    </p:spTree>
    <p:extLst>
      <p:ext uri="{BB962C8B-B14F-4D97-AF65-F5344CB8AC3E}">
        <p14:creationId xmlns:p14="http://schemas.microsoft.com/office/powerpoint/2010/main" val="370540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4</a:t>
            </a:fld>
            <a:endParaRPr lang="en-GB"/>
          </a:p>
        </p:txBody>
      </p:sp>
    </p:spTree>
    <p:extLst>
      <p:ext uri="{BB962C8B-B14F-4D97-AF65-F5344CB8AC3E}">
        <p14:creationId xmlns:p14="http://schemas.microsoft.com/office/powerpoint/2010/main" val="345700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5</a:t>
            </a:fld>
            <a:endParaRPr lang="en-GB"/>
          </a:p>
        </p:txBody>
      </p:sp>
    </p:spTree>
    <p:extLst>
      <p:ext uri="{BB962C8B-B14F-4D97-AF65-F5344CB8AC3E}">
        <p14:creationId xmlns:p14="http://schemas.microsoft.com/office/powerpoint/2010/main" val="79557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6</a:t>
            </a:fld>
            <a:endParaRPr lang="en-GB"/>
          </a:p>
        </p:txBody>
      </p:sp>
    </p:spTree>
    <p:extLst>
      <p:ext uri="{BB962C8B-B14F-4D97-AF65-F5344CB8AC3E}">
        <p14:creationId xmlns:p14="http://schemas.microsoft.com/office/powerpoint/2010/main" val="116152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7</a:t>
            </a:fld>
            <a:endParaRPr lang="en-GB"/>
          </a:p>
        </p:txBody>
      </p:sp>
    </p:spTree>
    <p:extLst>
      <p:ext uri="{BB962C8B-B14F-4D97-AF65-F5344CB8AC3E}">
        <p14:creationId xmlns:p14="http://schemas.microsoft.com/office/powerpoint/2010/main" val="2107547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E4DD-A6D2-4AE8-B9EF-60E6995F29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5F4EFE-F6E4-432D-99CF-1460470AA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E985FD-7C3E-41CC-87D4-01F7F244C183}"/>
              </a:ext>
            </a:extLst>
          </p:cNvPr>
          <p:cNvSpPr>
            <a:spLocks noGrp="1"/>
          </p:cNvSpPr>
          <p:nvPr>
            <p:ph type="dt" sz="half" idx="10"/>
          </p:nvPr>
        </p:nvSpPr>
        <p:spPr/>
        <p:txBody>
          <a:bodyPr/>
          <a:lstStyle/>
          <a:p>
            <a:fld id="{9B7AA5B8-8C02-4A30-8404-B8D2153A0EBC}" type="datetimeFigureOut">
              <a:rPr lang="en-GB" smtClean="0"/>
              <a:t>14/10/2021</a:t>
            </a:fld>
            <a:endParaRPr lang="en-GB"/>
          </a:p>
        </p:txBody>
      </p:sp>
      <p:sp>
        <p:nvSpPr>
          <p:cNvPr id="5" name="Footer Placeholder 4">
            <a:extLst>
              <a:ext uri="{FF2B5EF4-FFF2-40B4-BE49-F238E27FC236}">
                <a16:creationId xmlns:a16="http://schemas.microsoft.com/office/drawing/2014/main" id="{CE366136-895C-4554-89A9-4F69E4011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8417D5-88EA-4EF4-92DD-9B29F661F456}"/>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17050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D662-1A4B-4644-83F2-864BA1C82B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B11EAD-7F74-4DC2-B2B1-DEB89F0617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A45D99-FF4A-4C75-A58A-EB47C38EEDAE}"/>
              </a:ext>
            </a:extLst>
          </p:cNvPr>
          <p:cNvSpPr>
            <a:spLocks noGrp="1"/>
          </p:cNvSpPr>
          <p:nvPr>
            <p:ph type="dt" sz="half" idx="10"/>
          </p:nvPr>
        </p:nvSpPr>
        <p:spPr/>
        <p:txBody>
          <a:bodyPr/>
          <a:lstStyle/>
          <a:p>
            <a:fld id="{9B7AA5B8-8C02-4A30-8404-B8D2153A0EBC}" type="datetimeFigureOut">
              <a:rPr lang="en-GB" smtClean="0"/>
              <a:t>14/10/2021</a:t>
            </a:fld>
            <a:endParaRPr lang="en-GB"/>
          </a:p>
        </p:txBody>
      </p:sp>
      <p:sp>
        <p:nvSpPr>
          <p:cNvPr id="5" name="Footer Placeholder 4">
            <a:extLst>
              <a:ext uri="{FF2B5EF4-FFF2-40B4-BE49-F238E27FC236}">
                <a16:creationId xmlns:a16="http://schemas.microsoft.com/office/drawing/2014/main" id="{6D7BC8EC-8F7D-4F40-B43C-1A76FC3C1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12F9A-204F-4410-8E57-27AEC77A2137}"/>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0519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D6F434-A854-45D9-8FEB-EA9AA14FB1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A960C1-F555-4484-9435-0472110894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BF1CD4-2CD5-4B09-BDC7-D1E9E32AFDFF}"/>
              </a:ext>
            </a:extLst>
          </p:cNvPr>
          <p:cNvSpPr>
            <a:spLocks noGrp="1"/>
          </p:cNvSpPr>
          <p:nvPr>
            <p:ph type="dt" sz="half" idx="10"/>
          </p:nvPr>
        </p:nvSpPr>
        <p:spPr/>
        <p:txBody>
          <a:bodyPr/>
          <a:lstStyle/>
          <a:p>
            <a:fld id="{9B7AA5B8-8C02-4A30-8404-B8D2153A0EBC}" type="datetimeFigureOut">
              <a:rPr lang="en-GB" smtClean="0"/>
              <a:t>14/10/2021</a:t>
            </a:fld>
            <a:endParaRPr lang="en-GB"/>
          </a:p>
        </p:txBody>
      </p:sp>
      <p:sp>
        <p:nvSpPr>
          <p:cNvPr id="5" name="Footer Placeholder 4">
            <a:extLst>
              <a:ext uri="{FF2B5EF4-FFF2-40B4-BE49-F238E27FC236}">
                <a16:creationId xmlns:a16="http://schemas.microsoft.com/office/drawing/2014/main" id="{FD175ADE-9681-430B-97F5-9935ABCD1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72FA6-3C9B-43FE-B567-C3BA1A794B67}"/>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25266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5F28-0A1A-4576-B105-A498458852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6AB0F9-0282-4C7C-BF27-0998940C38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908DF3-82AE-444A-B0CC-7DE2C5ECF1C6}"/>
              </a:ext>
            </a:extLst>
          </p:cNvPr>
          <p:cNvSpPr>
            <a:spLocks noGrp="1"/>
          </p:cNvSpPr>
          <p:nvPr>
            <p:ph type="dt" sz="half" idx="10"/>
          </p:nvPr>
        </p:nvSpPr>
        <p:spPr/>
        <p:txBody>
          <a:bodyPr/>
          <a:lstStyle/>
          <a:p>
            <a:fld id="{9B7AA5B8-8C02-4A30-8404-B8D2153A0EBC}" type="datetimeFigureOut">
              <a:rPr lang="en-GB" smtClean="0"/>
              <a:t>14/10/2021</a:t>
            </a:fld>
            <a:endParaRPr lang="en-GB"/>
          </a:p>
        </p:txBody>
      </p:sp>
      <p:sp>
        <p:nvSpPr>
          <p:cNvPr id="5" name="Footer Placeholder 4">
            <a:extLst>
              <a:ext uri="{FF2B5EF4-FFF2-40B4-BE49-F238E27FC236}">
                <a16:creationId xmlns:a16="http://schemas.microsoft.com/office/drawing/2014/main" id="{6E33B91C-246A-4AA4-937A-59F126BFF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6FF29-DEDA-47B8-8FE5-C412BD068D59}"/>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17262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1FC5-AEB0-4785-A313-9D71522096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CD8913-C024-45EF-AFEA-479B8E4A1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68F60B-C274-4BAF-9173-2C14C554193E}"/>
              </a:ext>
            </a:extLst>
          </p:cNvPr>
          <p:cNvSpPr>
            <a:spLocks noGrp="1"/>
          </p:cNvSpPr>
          <p:nvPr>
            <p:ph type="dt" sz="half" idx="10"/>
          </p:nvPr>
        </p:nvSpPr>
        <p:spPr/>
        <p:txBody>
          <a:bodyPr/>
          <a:lstStyle/>
          <a:p>
            <a:fld id="{9B7AA5B8-8C02-4A30-8404-B8D2153A0EBC}" type="datetimeFigureOut">
              <a:rPr lang="en-GB" smtClean="0"/>
              <a:t>14/10/2021</a:t>
            </a:fld>
            <a:endParaRPr lang="en-GB"/>
          </a:p>
        </p:txBody>
      </p:sp>
      <p:sp>
        <p:nvSpPr>
          <p:cNvPr id="5" name="Footer Placeholder 4">
            <a:extLst>
              <a:ext uri="{FF2B5EF4-FFF2-40B4-BE49-F238E27FC236}">
                <a16:creationId xmlns:a16="http://schemas.microsoft.com/office/drawing/2014/main" id="{D43ED1C3-675F-47B8-8E06-C3F8F827F1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6B99F-939D-483D-B777-DF00CB518A3E}"/>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151565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103D-611E-474D-8BF5-46AE5C211B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828BB8-D9CD-41C0-B7B0-B67B81F340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B60AF2-9166-487D-B39E-7530F4EF80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636BA0-2930-42F8-8394-92369CFB4726}"/>
              </a:ext>
            </a:extLst>
          </p:cNvPr>
          <p:cNvSpPr>
            <a:spLocks noGrp="1"/>
          </p:cNvSpPr>
          <p:nvPr>
            <p:ph type="dt" sz="half" idx="10"/>
          </p:nvPr>
        </p:nvSpPr>
        <p:spPr/>
        <p:txBody>
          <a:bodyPr/>
          <a:lstStyle/>
          <a:p>
            <a:fld id="{9B7AA5B8-8C02-4A30-8404-B8D2153A0EBC}" type="datetimeFigureOut">
              <a:rPr lang="en-GB" smtClean="0"/>
              <a:t>14/10/2021</a:t>
            </a:fld>
            <a:endParaRPr lang="en-GB"/>
          </a:p>
        </p:txBody>
      </p:sp>
      <p:sp>
        <p:nvSpPr>
          <p:cNvPr id="6" name="Footer Placeholder 5">
            <a:extLst>
              <a:ext uri="{FF2B5EF4-FFF2-40B4-BE49-F238E27FC236}">
                <a16:creationId xmlns:a16="http://schemas.microsoft.com/office/drawing/2014/main" id="{76F27F4B-A5A1-4E63-BCEC-A2C76A4342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46BF54-F12E-480F-950E-6C22472A95D4}"/>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14654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7FB7-9274-417B-B67B-5E8CEC8705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CC404B-9E1B-4C0A-A79A-B7622152E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AF5B69-0A13-421C-8C81-0E73EA70AA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7701DC-8AB5-4380-B084-95957F045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1DC53F-6982-4847-B73A-60FC6A1860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6BAC25-FDE6-464A-AC00-DD6AAAB7B7E7}"/>
              </a:ext>
            </a:extLst>
          </p:cNvPr>
          <p:cNvSpPr>
            <a:spLocks noGrp="1"/>
          </p:cNvSpPr>
          <p:nvPr>
            <p:ph type="dt" sz="half" idx="10"/>
          </p:nvPr>
        </p:nvSpPr>
        <p:spPr/>
        <p:txBody>
          <a:bodyPr/>
          <a:lstStyle/>
          <a:p>
            <a:fld id="{9B7AA5B8-8C02-4A30-8404-B8D2153A0EBC}" type="datetimeFigureOut">
              <a:rPr lang="en-GB" smtClean="0"/>
              <a:t>14/10/2021</a:t>
            </a:fld>
            <a:endParaRPr lang="en-GB"/>
          </a:p>
        </p:txBody>
      </p:sp>
      <p:sp>
        <p:nvSpPr>
          <p:cNvPr id="8" name="Footer Placeholder 7">
            <a:extLst>
              <a:ext uri="{FF2B5EF4-FFF2-40B4-BE49-F238E27FC236}">
                <a16:creationId xmlns:a16="http://schemas.microsoft.com/office/drawing/2014/main" id="{5B0FE414-225D-4A6F-ABE4-D1EDBC1B0B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4266AE-91BE-4990-A728-C82F3602E75C}"/>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01722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293F-80E1-4FA5-A0D1-49939F8CA6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7C6427-51B3-4499-A3E4-4BC4850342D5}"/>
              </a:ext>
            </a:extLst>
          </p:cNvPr>
          <p:cNvSpPr>
            <a:spLocks noGrp="1"/>
          </p:cNvSpPr>
          <p:nvPr>
            <p:ph type="dt" sz="half" idx="10"/>
          </p:nvPr>
        </p:nvSpPr>
        <p:spPr/>
        <p:txBody>
          <a:bodyPr/>
          <a:lstStyle/>
          <a:p>
            <a:fld id="{9B7AA5B8-8C02-4A30-8404-B8D2153A0EBC}" type="datetimeFigureOut">
              <a:rPr lang="en-GB" smtClean="0"/>
              <a:t>14/10/2021</a:t>
            </a:fld>
            <a:endParaRPr lang="en-GB"/>
          </a:p>
        </p:txBody>
      </p:sp>
      <p:sp>
        <p:nvSpPr>
          <p:cNvPr id="4" name="Footer Placeholder 3">
            <a:extLst>
              <a:ext uri="{FF2B5EF4-FFF2-40B4-BE49-F238E27FC236}">
                <a16:creationId xmlns:a16="http://schemas.microsoft.com/office/drawing/2014/main" id="{2683C24A-B3AB-4EF4-8844-8842DD863C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4E43E7-B85A-496D-9764-0BE1426B48EF}"/>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186797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05CF0-5A91-471A-93E9-5EBB0AC16BB5}"/>
              </a:ext>
            </a:extLst>
          </p:cNvPr>
          <p:cNvSpPr>
            <a:spLocks noGrp="1"/>
          </p:cNvSpPr>
          <p:nvPr>
            <p:ph type="dt" sz="half" idx="10"/>
          </p:nvPr>
        </p:nvSpPr>
        <p:spPr/>
        <p:txBody>
          <a:bodyPr/>
          <a:lstStyle/>
          <a:p>
            <a:fld id="{9B7AA5B8-8C02-4A30-8404-B8D2153A0EBC}" type="datetimeFigureOut">
              <a:rPr lang="en-GB" smtClean="0"/>
              <a:t>14/10/2021</a:t>
            </a:fld>
            <a:endParaRPr lang="en-GB"/>
          </a:p>
        </p:txBody>
      </p:sp>
      <p:sp>
        <p:nvSpPr>
          <p:cNvPr id="3" name="Footer Placeholder 2">
            <a:extLst>
              <a:ext uri="{FF2B5EF4-FFF2-40B4-BE49-F238E27FC236}">
                <a16:creationId xmlns:a16="http://schemas.microsoft.com/office/drawing/2014/main" id="{43D517AD-09AE-4D3A-A66F-A7DE7CB0CE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A6938B-D03E-4700-A9DB-C278E15E6E11}"/>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54193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53D8-D3AE-4449-B51B-244BDD830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388D18-50B8-4451-84E5-4F362CCBF5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CE8CC7-5FD3-4D23-85D3-E953BA7B8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E867B9-AA0B-41E9-8AA2-0393AC3C03EC}"/>
              </a:ext>
            </a:extLst>
          </p:cNvPr>
          <p:cNvSpPr>
            <a:spLocks noGrp="1"/>
          </p:cNvSpPr>
          <p:nvPr>
            <p:ph type="dt" sz="half" idx="10"/>
          </p:nvPr>
        </p:nvSpPr>
        <p:spPr/>
        <p:txBody>
          <a:bodyPr/>
          <a:lstStyle/>
          <a:p>
            <a:fld id="{9B7AA5B8-8C02-4A30-8404-B8D2153A0EBC}" type="datetimeFigureOut">
              <a:rPr lang="en-GB" smtClean="0"/>
              <a:t>14/10/2021</a:t>
            </a:fld>
            <a:endParaRPr lang="en-GB"/>
          </a:p>
        </p:txBody>
      </p:sp>
      <p:sp>
        <p:nvSpPr>
          <p:cNvPr id="6" name="Footer Placeholder 5">
            <a:extLst>
              <a:ext uri="{FF2B5EF4-FFF2-40B4-BE49-F238E27FC236}">
                <a16:creationId xmlns:a16="http://schemas.microsoft.com/office/drawing/2014/main" id="{CC5E413B-1CD1-43E1-848D-D44E9F64CD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49FC7E-1EE0-442C-88B0-1F9E248205B9}"/>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89534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EFE-6760-4C65-83ED-37C93B3E9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16B8A6-C817-44A7-943E-FC57F7BF8A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979D2E-6063-4C7A-8250-6D993193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E13ED1-9D27-4F99-B141-60597764A64B}"/>
              </a:ext>
            </a:extLst>
          </p:cNvPr>
          <p:cNvSpPr>
            <a:spLocks noGrp="1"/>
          </p:cNvSpPr>
          <p:nvPr>
            <p:ph type="dt" sz="half" idx="10"/>
          </p:nvPr>
        </p:nvSpPr>
        <p:spPr/>
        <p:txBody>
          <a:bodyPr/>
          <a:lstStyle/>
          <a:p>
            <a:fld id="{9B7AA5B8-8C02-4A30-8404-B8D2153A0EBC}" type="datetimeFigureOut">
              <a:rPr lang="en-GB" smtClean="0"/>
              <a:t>14/10/2021</a:t>
            </a:fld>
            <a:endParaRPr lang="en-GB"/>
          </a:p>
        </p:txBody>
      </p:sp>
      <p:sp>
        <p:nvSpPr>
          <p:cNvPr id="6" name="Footer Placeholder 5">
            <a:extLst>
              <a:ext uri="{FF2B5EF4-FFF2-40B4-BE49-F238E27FC236}">
                <a16:creationId xmlns:a16="http://schemas.microsoft.com/office/drawing/2014/main" id="{C86AB737-C0C8-4F06-9185-AD67F2F78A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F070D7-431E-4ABF-80D5-104F940934EC}"/>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51936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BA04AD-3012-456D-A125-A032D4381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ADD75C-E245-47AD-B847-4659E84B1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4B2ABD-39A6-4DFD-B53C-8459CA2228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AA5B8-8C02-4A30-8404-B8D2153A0EBC}" type="datetimeFigureOut">
              <a:rPr lang="en-GB" smtClean="0"/>
              <a:t>14/10/2021</a:t>
            </a:fld>
            <a:endParaRPr lang="en-GB"/>
          </a:p>
        </p:txBody>
      </p:sp>
      <p:sp>
        <p:nvSpPr>
          <p:cNvPr id="5" name="Footer Placeholder 4">
            <a:extLst>
              <a:ext uri="{FF2B5EF4-FFF2-40B4-BE49-F238E27FC236}">
                <a16:creationId xmlns:a16="http://schemas.microsoft.com/office/drawing/2014/main" id="{F908A9F9-422C-401A-ABA8-9AAFE781C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D4A27E-F9C4-4CC8-80A5-50ABF7D93D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E16EB-968E-4318-A309-6F62A37CEBC2}" type="slidenum">
              <a:rPr lang="en-GB" smtClean="0"/>
              <a:t>‹#›</a:t>
            </a:fld>
            <a:endParaRPr lang="en-GB"/>
          </a:p>
        </p:txBody>
      </p:sp>
    </p:spTree>
    <p:extLst>
      <p:ext uri="{BB962C8B-B14F-4D97-AF65-F5344CB8AC3E}">
        <p14:creationId xmlns:p14="http://schemas.microsoft.com/office/powerpoint/2010/main" val="938169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3.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5.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hyperlink" Target="https://questionbank.wjec.co.uk/question-bank/question-search.html" TargetMode="External"/><Relationship Id="rId13"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s://www.mathsdiy.com/gcse-maths-resources/" TargetMode="External"/><Relationship Id="rId12" Type="http://schemas.openxmlformats.org/officeDocument/2006/relationships/image" Target="../media/image6.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vle.mathswatch.co.uk/vle/" TargetMode="External"/><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notesSlide" Target="../notesSlides/notesSlide7.xml"/><Relationship Id="rId9" Type="http://schemas.openxmlformats.org/officeDocument/2006/relationships/hyperlink" Target="https://members.gcsepod.com/log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7212DBE-02A3-48E9-9737-0BFBFFB70077}"/>
              </a:ext>
            </a:extLst>
          </p:cNvPr>
          <p:cNvPicPr>
            <a:picLocks noChangeAspect="1"/>
          </p:cNvPicPr>
          <p:nvPr/>
        </p:nvPicPr>
        <p:blipFill>
          <a:blip r:embed="rId5"/>
          <a:stretch>
            <a:fillRect/>
          </a:stretch>
        </p:blipFill>
        <p:spPr>
          <a:xfrm>
            <a:off x="8167816" y="0"/>
            <a:ext cx="4024184" cy="6858000"/>
          </a:xfrm>
          <a:prstGeom prst="rect">
            <a:avLst/>
          </a:prstGeom>
        </p:spPr>
      </p:pic>
      <p:pic>
        <p:nvPicPr>
          <p:cNvPr id="18" name="Picture 17">
            <a:extLst>
              <a:ext uri="{FF2B5EF4-FFF2-40B4-BE49-F238E27FC236}">
                <a16:creationId xmlns:a16="http://schemas.microsoft.com/office/drawing/2014/main" id="{4211E543-3354-4B4D-9B05-71C81441AD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9" y="168798"/>
            <a:ext cx="2103579" cy="2014696"/>
          </a:xfrm>
          <a:prstGeom prst="rect">
            <a:avLst/>
          </a:prstGeom>
        </p:spPr>
      </p:pic>
      <p:sp>
        <p:nvSpPr>
          <p:cNvPr id="19" name="Rectangle 18">
            <a:extLst>
              <a:ext uri="{FF2B5EF4-FFF2-40B4-BE49-F238E27FC236}">
                <a16:creationId xmlns:a16="http://schemas.microsoft.com/office/drawing/2014/main" id="{6F112866-78E3-45E5-A4C2-993249C91709}"/>
              </a:ext>
            </a:extLst>
          </p:cNvPr>
          <p:cNvSpPr/>
          <p:nvPr/>
        </p:nvSpPr>
        <p:spPr>
          <a:xfrm>
            <a:off x="2899722" y="74142"/>
            <a:ext cx="4353694" cy="1323439"/>
          </a:xfrm>
          <a:prstGeom prst="rect">
            <a:avLst/>
          </a:prstGeom>
          <a:solidFill>
            <a:schemeClr val="bg1"/>
          </a:solidFill>
        </p:spPr>
        <p:txBody>
          <a:bodyPr wrap="square" lIns="91440" tIns="45720" rIns="91440" bIns="45720">
            <a:spAutoFit/>
          </a:bodyPr>
          <a:lstStyle/>
          <a:p>
            <a:pPr algn="ct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Working Together,</a:t>
            </a:r>
            <a:endParaRPr lang="en-US" sz="4000" b="1" spc="50" dirty="0">
              <a:ln w="9525" cmpd="sng">
                <a:solidFill>
                  <a:schemeClr val="accent1">
                    <a:lumMod val="50000"/>
                  </a:schemeClr>
                </a:solidFill>
                <a:prstDash val="solid"/>
              </a:ln>
              <a:solidFill>
                <a:srgbClr val="FFC000"/>
              </a:solidFill>
              <a:effectLst>
                <a:glow rad="38100">
                  <a:schemeClr val="accent1">
                    <a:alpha val="40000"/>
                  </a:schemeClr>
                </a:glow>
              </a:effectLst>
            </a:endParaRPr>
          </a:p>
          <a:p>
            <a:pPr algn="ct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Achieving </a:t>
            </a:r>
            <a:r>
              <a:rPr lang="en-US" sz="4000" b="1" spc="50" dirty="0">
                <a:ln w="9525" cmpd="sng">
                  <a:solidFill>
                    <a:schemeClr val="accent1">
                      <a:lumMod val="50000"/>
                    </a:schemeClr>
                  </a:solidFill>
                  <a:prstDash val="solid"/>
                </a:ln>
                <a:solidFill>
                  <a:srgbClr val="FFC000"/>
                </a:solidFill>
                <a:effectLst>
                  <a:glow rad="38100">
                    <a:schemeClr val="accent1">
                      <a:alpha val="40000"/>
                    </a:schemeClr>
                  </a:glow>
                </a:effectLst>
              </a:rPr>
              <a:t>M</a:t>
            </a: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ore</a:t>
            </a:r>
          </a:p>
        </p:txBody>
      </p:sp>
      <p:sp>
        <p:nvSpPr>
          <p:cNvPr id="20" name="TextBox 19">
            <a:extLst>
              <a:ext uri="{FF2B5EF4-FFF2-40B4-BE49-F238E27FC236}">
                <a16:creationId xmlns:a16="http://schemas.microsoft.com/office/drawing/2014/main" id="{2C871FA2-E8DB-4590-B2DE-79B6FF1A97D2}"/>
              </a:ext>
            </a:extLst>
          </p:cNvPr>
          <p:cNvSpPr txBox="1"/>
          <p:nvPr/>
        </p:nvSpPr>
        <p:spPr>
          <a:xfrm>
            <a:off x="198304" y="2395240"/>
            <a:ext cx="7651762" cy="4462760"/>
          </a:xfrm>
          <a:prstGeom prst="rect">
            <a:avLst/>
          </a:prstGeom>
          <a:noFill/>
        </p:spPr>
        <p:txBody>
          <a:bodyPr wrap="square" rtlCol="0">
            <a:spAutoFit/>
          </a:bodyPr>
          <a:lstStyle/>
          <a:p>
            <a:pPr algn="ctr"/>
            <a:r>
              <a:rPr lang="en-GB" sz="5400" b="1" dirty="0">
                <a:solidFill>
                  <a:schemeClr val="accent1">
                    <a:lumMod val="50000"/>
                  </a:schemeClr>
                </a:solidFill>
                <a:effectLst>
                  <a:outerShdw blurRad="50800" dist="38100" algn="l" rotWithShape="0">
                    <a:prstClr val="black">
                      <a:alpha val="40000"/>
                    </a:prstClr>
                  </a:outerShdw>
                </a:effectLst>
                <a:latin typeface="Adamsky SF" pitchFamily="2" charset="0"/>
              </a:rPr>
              <a:t>Year 10 and 11 Information Evening</a:t>
            </a:r>
          </a:p>
          <a:p>
            <a:pPr algn="ctr"/>
            <a:endParaRPr lang="en-GB" sz="4400" b="1" dirty="0">
              <a:solidFill>
                <a:schemeClr val="accent1">
                  <a:lumMod val="50000"/>
                </a:schemeClr>
              </a:solidFill>
              <a:effectLst>
                <a:outerShdw blurRad="50800" dist="38100" algn="l" rotWithShape="0">
                  <a:prstClr val="black">
                    <a:alpha val="40000"/>
                  </a:prstClr>
                </a:outerShdw>
              </a:effectLst>
              <a:latin typeface="Adamsky SF" pitchFamily="2" charset="0"/>
            </a:endParaRPr>
          </a:p>
          <a:p>
            <a:pPr algn="ctr"/>
            <a:r>
              <a:rPr lang="en-GB" sz="4000" b="1" dirty="0">
                <a:solidFill>
                  <a:schemeClr val="accent1">
                    <a:lumMod val="50000"/>
                  </a:schemeClr>
                </a:solidFill>
                <a:effectLst>
                  <a:outerShdw blurRad="50800" dist="38100" algn="l" rotWithShape="0">
                    <a:prstClr val="black">
                      <a:alpha val="40000"/>
                    </a:prstClr>
                  </a:outerShdw>
                </a:effectLst>
                <a:latin typeface="Adamsky SF" pitchFamily="2" charset="0"/>
              </a:rPr>
              <a:t>21</a:t>
            </a:r>
            <a:r>
              <a:rPr lang="en-GB" sz="4000" b="1" baseline="30000" dirty="0">
                <a:solidFill>
                  <a:schemeClr val="accent1">
                    <a:lumMod val="50000"/>
                  </a:schemeClr>
                </a:solidFill>
                <a:effectLst>
                  <a:outerShdw blurRad="50800" dist="38100" algn="l" rotWithShape="0">
                    <a:prstClr val="black">
                      <a:alpha val="40000"/>
                    </a:prstClr>
                  </a:outerShdw>
                </a:effectLst>
                <a:latin typeface="Adamsky SF" pitchFamily="2" charset="0"/>
              </a:rPr>
              <a:t>st</a:t>
            </a:r>
            <a:r>
              <a:rPr lang="en-GB" sz="4000" b="1" dirty="0">
                <a:solidFill>
                  <a:schemeClr val="accent1">
                    <a:lumMod val="50000"/>
                  </a:schemeClr>
                </a:solidFill>
                <a:effectLst>
                  <a:outerShdw blurRad="50800" dist="38100" algn="l" rotWithShape="0">
                    <a:prstClr val="black">
                      <a:alpha val="40000"/>
                    </a:prstClr>
                  </a:outerShdw>
                </a:effectLst>
                <a:latin typeface="Adamsky SF" pitchFamily="2" charset="0"/>
              </a:rPr>
              <a:t> October 2021</a:t>
            </a:r>
          </a:p>
          <a:p>
            <a:pPr algn="ctr"/>
            <a:endParaRPr lang="en-GB" sz="4400" b="1" dirty="0">
              <a:solidFill>
                <a:schemeClr val="accent1">
                  <a:lumMod val="50000"/>
                </a:schemeClr>
              </a:solidFill>
              <a:effectLst>
                <a:outerShdw blurRad="50800" dist="38100" algn="l" rotWithShape="0">
                  <a:prstClr val="black">
                    <a:alpha val="40000"/>
                  </a:prstClr>
                </a:outerShdw>
              </a:effectLst>
              <a:latin typeface="Adamsky SF" pitchFamily="2" charset="0"/>
            </a:endParaRPr>
          </a:p>
          <a:p>
            <a:pPr algn="ctr"/>
            <a:r>
              <a:rPr lang="en-US" sz="4400" b="1" dirty="0">
                <a:solidFill>
                  <a:srgbClr val="C00000"/>
                </a:solidFill>
                <a:effectLst>
                  <a:outerShdw blurRad="50800" dist="38100" algn="l" rotWithShape="0">
                    <a:prstClr val="black">
                      <a:alpha val="40000"/>
                    </a:prstClr>
                  </a:outerShdw>
                </a:effectLst>
                <a:latin typeface="Adamsky SF" pitchFamily="2" charset="0"/>
              </a:rPr>
              <a:t>M</a:t>
            </a:r>
            <a:r>
              <a:rPr lang="en-GB" sz="4400" b="1" dirty="0" err="1">
                <a:solidFill>
                  <a:srgbClr val="C00000"/>
                </a:solidFill>
                <a:effectLst>
                  <a:outerShdw blurRad="50800" dist="38100" algn="l" rotWithShape="0">
                    <a:prstClr val="black">
                      <a:alpha val="40000"/>
                    </a:prstClr>
                  </a:outerShdw>
                </a:effectLst>
                <a:latin typeface="Adamsky SF" pitchFamily="2" charset="0"/>
              </a:rPr>
              <a:t>athematics</a:t>
            </a:r>
            <a:endParaRPr lang="en-GB" sz="4400" b="1" dirty="0">
              <a:solidFill>
                <a:srgbClr val="C00000"/>
              </a:solidFill>
              <a:effectLst>
                <a:outerShdw blurRad="50800" dist="38100" algn="l" rotWithShape="0">
                  <a:prstClr val="black">
                    <a:alpha val="40000"/>
                  </a:prstClr>
                </a:outerShdw>
              </a:effectLst>
              <a:latin typeface="Adamsky SF" pitchFamily="2" charset="0"/>
            </a:endParaRPr>
          </a:p>
        </p:txBody>
      </p:sp>
      <p:sp>
        <p:nvSpPr>
          <p:cNvPr id="21" name="Rectangle 20">
            <a:extLst>
              <a:ext uri="{FF2B5EF4-FFF2-40B4-BE49-F238E27FC236}">
                <a16:creationId xmlns:a16="http://schemas.microsoft.com/office/drawing/2014/main" id="{16391BF3-3538-4E04-9EEF-75877D2BB5C3}"/>
              </a:ext>
            </a:extLst>
          </p:cNvPr>
          <p:cNvSpPr/>
          <p:nvPr/>
        </p:nvSpPr>
        <p:spPr>
          <a:xfrm>
            <a:off x="2899722" y="1409938"/>
            <a:ext cx="4353694" cy="584775"/>
          </a:xfrm>
          <a:prstGeom prst="rect">
            <a:avLst/>
          </a:prstGeom>
          <a:solidFill>
            <a:schemeClr val="bg1"/>
          </a:solidFill>
        </p:spPr>
        <p:txBody>
          <a:bodyPr wrap="square" lIns="91440" tIns="45720" rIns="91440" bIns="45720">
            <a:spAutoFit/>
          </a:bodyPr>
          <a:lstStyle/>
          <a:p>
            <a:pPr algn="ctr"/>
            <a:r>
              <a:rPr lang="en-US" sz="3200" b="1" cap="none" spc="50" dirty="0" err="1">
                <a:ln w="9525" cmpd="sng">
                  <a:solidFill>
                    <a:srgbClr val="FFC000"/>
                  </a:solidFill>
                  <a:prstDash val="solid"/>
                </a:ln>
                <a:solidFill>
                  <a:schemeClr val="accent1">
                    <a:lumMod val="50000"/>
                  </a:schemeClr>
                </a:solidFill>
                <a:effectLst>
                  <a:glow rad="38100">
                    <a:schemeClr val="accent1">
                      <a:alpha val="40000"/>
                    </a:schemeClr>
                  </a:glow>
                </a:effectLst>
              </a:rPr>
              <a:t>Cydweithio</a:t>
            </a:r>
            <a:r>
              <a:rPr lang="en-US" sz="3200" b="1" cap="none" spc="50" dirty="0">
                <a:ln w="9525" cmpd="sng">
                  <a:solidFill>
                    <a:srgbClr val="FFC000"/>
                  </a:solidFill>
                  <a:prstDash val="solid"/>
                </a:ln>
                <a:solidFill>
                  <a:schemeClr val="accent1">
                    <a:lumMod val="50000"/>
                  </a:schemeClr>
                </a:solidFill>
                <a:effectLst>
                  <a:glow rad="38100">
                    <a:schemeClr val="accent1">
                      <a:alpha val="40000"/>
                    </a:schemeClr>
                  </a:glow>
                </a:effectLst>
              </a:rPr>
              <a:t> a </a:t>
            </a:r>
            <a:r>
              <a:rPr lang="en-US" sz="3200" b="1" cap="none" spc="50" dirty="0" err="1">
                <a:ln w="9525" cmpd="sng">
                  <a:solidFill>
                    <a:srgbClr val="FFC000"/>
                  </a:solidFill>
                  <a:prstDash val="solid"/>
                </a:ln>
                <a:solidFill>
                  <a:schemeClr val="accent1">
                    <a:lumMod val="50000"/>
                  </a:schemeClr>
                </a:solidFill>
                <a:effectLst>
                  <a:glow rad="38100">
                    <a:schemeClr val="accent1">
                      <a:alpha val="40000"/>
                    </a:schemeClr>
                  </a:glow>
                </a:effectLst>
              </a:rPr>
              <a:t>Chyflawni</a:t>
            </a:r>
            <a:endParaRPr lang="en-US" sz="3200" b="1" cap="none" spc="50" dirty="0">
              <a:ln w="9525" cmpd="sng">
                <a:solidFill>
                  <a:srgbClr val="FFC000"/>
                </a:solidFill>
                <a:prstDash val="solid"/>
              </a:ln>
              <a:solidFill>
                <a:schemeClr val="accent1">
                  <a:lumMod val="50000"/>
                </a:schemeClr>
              </a:solidFill>
              <a:effectLst>
                <a:glow rad="38100">
                  <a:schemeClr val="accent1">
                    <a:alpha val="40000"/>
                  </a:schemeClr>
                </a:glow>
              </a:effectLst>
            </a:endParaRPr>
          </a:p>
        </p:txBody>
      </p:sp>
      <p:pic>
        <p:nvPicPr>
          <p:cNvPr id="10" name="Audio 9">
            <a:hlinkClick r:id="" action="ppaction://media"/>
            <a:extLst>
              <a:ext uri="{FF2B5EF4-FFF2-40B4-BE49-F238E27FC236}">
                <a16:creationId xmlns:a16="http://schemas.microsoft.com/office/drawing/2014/main" id="{8114F370-1312-43CE-BD7D-C5116C48A4C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198773288"/>
      </p:ext>
    </p:extLst>
  </p:cSld>
  <p:clrMapOvr>
    <a:masterClrMapping/>
  </p:clrMapOvr>
  <mc:AlternateContent xmlns:mc="http://schemas.openxmlformats.org/markup-compatibility/2006" xmlns:p14="http://schemas.microsoft.com/office/powerpoint/2010/main">
    <mc:Choice Requires="p14">
      <p:transition spd="slow" p14:dur="2000" advTm="5788"/>
    </mc:Choice>
    <mc:Fallback xmlns="">
      <p:transition spd="slow" advTm="57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Course content and delivery</a:t>
            </a:r>
            <a:r>
              <a:rPr lang="en-GB" dirty="0">
                <a:solidFill>
                  <a:srgbClr val="FFC000"/>
                </a:solidFill>
              </a:rPr>
              <a:t> </a:t>
            </a: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273378" y="1548757"/>
            <a:ext cx="10085446" cy="5078286"/>
          </a:xfrm>
        </p:spPr>
        <p:txBody>
          <a:bodyPr/>
          <a:lstStyle/>
          <a:p>
            <a:pPr marL="0" indent="0">
              <a:buNone/>
            </a:pPr>
            <a:r>
              <a:rPr lang="en-US" sz="2000" dirty="0"/>
              <a:t>Pupils will complete two qualifications, </a:t>
            </a:r>
          </a:p>
          <a:p>
            <a:pPr marL="0" indent="0">
              <a:buNone/>
            </a:pPr>
            <a:r>
              <a:rPr lang="en-US" sz="2000" b="1" dirty="0"/>
              <a:t>GCSE Mathematics </a:t>
            </a:r>
            <a:r>
              <a:rPr lang="en-US" sz="2000" dirty="0"/>
              <a:t>and </a:t>
            </a:r>
            <a:r>
              <a:rPr lang="en-US" sz="2000" b="1" dirty="0"/>
              <a:t>GCSE Mathematics –Numeracy</a:t>
            </a:r>
          </a:p>
          <a:p>
            <a:pPr marL="0" indent="0">
              <a:buNone/>
            </a:pPr>
            <a:r>
              <a:rPr lang="en-US" sz="2000" dirty="0"/>
              <a:t>They are both 2 year courses with all examinations taking place at the end of the course. </a:t>
            </a:r>
          </a:p>
          <a:p>
            <a:pPr marL="0" indent="0">
              <a:buNone/>
            </a:pPr>
            <a:r>
              <a:rPr lang="en-US" sz="2000" dirty="0"/>
              <a:t>There is no coursework for either qualification.</a:t>
            </a:r>
          </a:p>
          <a:p>
            <a:pPr marL="0" indent="0">
              <a:buNone/>
            </a:pPr>
            <a:r>
              <a:rPr lang="en-US" sz="2000" dirty="0"/>
              <a:t>There are three tiers of entry; Higher, Intermediate and Foundation, and pupils are entered for the appropriate tier independently for  Mathematics and Numeracy </a:t>
            </a:r>
          </a:p>
          <a:p>
            <a:pPr marL="0" indent="0">
              <a:buNone/>
            </a:pPr>
            <a:endParaRPr lang="en-GB" sz="2000" dirty="0"/>
          </a:p>
          <a:p>
            <a:pPr marL="0" lvl="0" indent="0">
              <a:spcAft>
                <a:spcPts val="0"/>
              </a:spcAft>
              <a:buNone/>
              <a:tabLst>
                <a:tab pos="457200" algn="l"/>
              </a:tabLst>
            </a:pPr>
            <a:r>
              <a:rPr lang="en-GB" sz="2000" dirty="0"/>
              <a:t>GCSE Mathematics will build on the progress, skills, knowledge and understanding developed over the course of KS3. Whilst GCSE in Mathematics – Numeracy will assess the mathematics that learners will need in their everyday lives, in the world of work, and in other general curriculum areas, GCSE Mathematics will extend to aspects of mathematics needed for progression to scientific, technical or further mathematical study.</a:t>
            </a:r>
          </a:p>
          <a:p>
            <a:pPr marL="0" lvl="0" indent="0">
              <a:spcAft>
                <a:spcPts val="0"/>
              </a:spcAft>
              <a:buNone/>
              <a:tabLst>
                <a:tab pos="457200" algn="l"/>
              </a:tabLst>
            </a:pPr>
            <a:endParaRPr lang="en-US" sz="2000" dirty="0"/>
          </a:p>
          <a:p>
            <a:pPr marL="0" lvl="0" indent="0">
              <a:spcAft>
                <a:spcPts val="0"/>
              </a:spcAft>
              <a:buNone/>
              <a:tabLst>
                <a:tab pos="457200" algn="l"/>
              </a:tabLst>
            </a:pPr>
            <a:endParaRPr lang="en-GB" sz="2000"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Audio 16">
            <a:hlinkClick r:id="" action="ppaction://media"/>
            <a:extLst>
              <a:ext uri="{FF2B5EF4-FFF2-40B4-BE49-F238E27FC236}">
                <a16:creationId xmlns:a16="http://schemas.microsoft.com/office/drawing/2014/main" id="{C184F96D-B9FC-45FE-9A6A-DD26114CE59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186927404"/>
      </p:ext>
    </p:extLst>
  </p:cSld>
  <p:clrMapOvr>
    <a:masterClrMapping/>
  </p:clrMapOvr>
  <mc:AlternateContent xmlns:mc="http://schemas.openxmlformats.org/markup-compatibility/2006" xmlns:p14="http://schemas.microsoft.com/office/powerpoint/2010/main">
    <mc:Choice Requires="p14">
      <p:transition spd="slow" p14:dur="2000" advTm="58698"/>
    </mc:Choice>
    <mc:Fallback xmlns="">
      <p:transition spd="slow" advTm="586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Assessment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27688" y="1448553"/>
            <a:ext cx="10231135" cy="5263332"/>
          </a:xfrm>
        </p:spPr>
        <p:txBody>
          <a:bodyPr>
            <a:normAutofit lnSpcReduction="10000"/>
          </a:bodyPr>
          <a:lstStyle/>
          <a:p>
            <a:pPr marL="0" indent="0">
              <a:buNone/>
            </a:pPr>
            <a:r>
              <a:rPr lang="en-GB" sz="2000" u="sng" dirty="0"/>
              <a:t>How is the course assessed?</a:t>
            </a:r>
          </a:p>
          <a:p>
            <a:pPr marL="0" indent="0">
              <a:buNone/>
            </a:pPr>
            <a:r>
              <a:rPr lang="en-US" sz="2000" dirty="0"/>
              <a:t>Both Mathematics and Numeracy are assessed by external written examinations. There are two written papers for each, one non-calculator and one with calculator allowed.</a:t>
            </a:r>
          </a:p>
          <a:p>
            <a:pPr marL="0" indent="0">
              <a:buNone/>
            </a:pPr>
            <a:endParaRPr lang="en-GB" sz="1600" dirty="0"/>
          </a:p>
          <a:p>
            <a:pPr marL="0" indent="0">
              <a:buNone/>
            </a:pPr>
            <a:r>
              <a:rPr lang="en-GB" sz="2000" u="sng" dirty="0"/>
              <a:t>When will the assessments take place?</a:t>
            </a:r>
          </a:p>
          <a:p>
            <a:pPr marL="0" indent="0">
              <a:buNone/>
            </a:pPr>
            <a:r>
              <a:rPr lang="en-US" sz="2000" dirty="0"/>
              <a:t>All examinations will take place in the summer term of Year 11</a:t>
            </a:r>
          </a:p>
          <a:p>
            <a:pPr marL="0" indent="0">
              <a:buNone/>
            </a:pPr>
            <a:endParaRPr lang="en-GB" sz="1600" dirty="0"/>
          </a:p>
          <a:p>
            <a:pPr marL="0" indent="0">
              <a:buNone/>
            </a:pPr>
            <a:r>
              <a:rPr lang="en-GB" sz="2000" u="sng" dirty="0"/>
              <a:t>What preparation needs to be done beforehand?</a:t>
            </a:r>
          </a:p>
          <a:p>
            <a:pPr marL="0" indent="0">
              <a:buNone/>
            </a:pPr>
            <a:r>
              <a:rPr lang="en-US" sz="2000" dirty="0"/>
              <a:t>Throughout KS4 pupils will be working on exam standard questions and complete end of unit tests to monitor progress. Extensive use is made of past papers throughout Year 11 in the build up the examinations.</a:t>
            </a:r>
          </a:p>
          <a:p>
            <a:pPr marL="0" indent="0">
              <a:buNone/>
            </a:pPr>
            <a:endParaRPr lang="en-GB" sz="1600" dirty="0"/>
          </a:p>
          <a:p>
            <a:pPr marL="0" indent="0">
              <a:buNone/>
            </a:pPr>
            <a:r>
              <a:rPr lang="en-GB" sz="2000" u="sng" dirty="0"/>
              <a:t>Will pupils have resit opportunities to improve their results?</a:t>
            </a:r>
          </a:p>
          <a:p>
            <a:pPr marL="0" indent="0">
              <a:buNone/>
            </a:pPr>
            <a:r>
              <a:rPr lang="en-US" sz="2000" dirty="0"/>
              <a:t>If pupils wish to </a:t>
            </a:r>
            <a:r>
              <a:rPr lang="en-US" sz="2000" dirty="0" err="1"/>
              <a:t>resit</a:t>
            </a:r>
            <a:r>
              <a:rPr lang="en-US" sz="2000" dirty="0"/>
              <a:t> either qualification, this would need to be done the following academic year, either in November or the following summer.</a:t>
            </a:r>
            <a:endParaRPr lang="en-GB" sz="2000"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Audio 12">
            <a:hlinkClick r:id="" action="ppaction://media"/>
            <a:extLst>
              <a:ext uri="{FF2B5EF4-FFF2-40B4-BE49-F238E27FC236}">
                <a16:creationId xmlns:a16="http://schemas.microsoft.com/office/drawing/2014/main" id="{C571295D-960F-4E42-920F-11289E96504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71739640"/>
      </p:ext>
    </p:extLst>
  </p:cSld>
  <p:clrMapOvr>
    <a:masterClrMapping/>
  </p:clrMapOvr>
  <mc:AlternateContent xmlns:mc="http://schemas.openxmlformats.org/markup-compatibility/2006" xmlns:p14="http://schemas.microsoft.com/office/powerpoint/2010/main">
    <mc:Choice Requires="p14">
      <p:transition spd="slow" p14:dur="2000" advTm="41851"/>
    </mc:Choice>
    <mc:Fallback xmlns="">
      <p:transition spd="slow" advTm="418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Skills Development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56778" y="1461154"/>
            <a:ext cx="10214404" cy="5326095"/>
          </a:xfrm>
        </p:spPr>
        <p:txBody>
          <a:bodyPr>
            <a:normAutofit/>
          </a:bodyPr>
          <a:lstStyle/>
          <a:p>
            <a:pPr marL="0" indent="0">
              <a:buNone/>
            </a:pPr>
            <a:r>
              <a:rPr lang="en-GB" sz="2000" u="sng" dirty="0"/>
              <a:t>What skills will pupils develop through studying the course and how will they do this?</a:t>
            </a:r>
          </a:p>
          <a:p>
            <a:pPr marL="0" indent="0">
              <a:buNone/>
            </a:pPr>
            <a:r>
              <a:rPr lang="en-GB" sz="2000" dirty="0"/>
              <a:t>Pupils will develop knowledge, skills and understanding of mathematical methods, techniques and concepts. They will learn to reason mathematically, construct arguments and simple proofs, and make logical deductions and inferences. They will practice interpreting mathematical results and learn to draw and justify conclusions and communicate mathematical information in a variety of forms.</a:t>
            </a:r>
          </a:p>
          <a:p>
            <a:pPr marL="0" indent="0">
              <a:buNone/>
            </a:pPr>
            <a:endParaRPr lang="en-GB" sz="1500" dirty="0"/>
          </a:p>
          <a:p>
            <a:pPr marL="0" indent="0">
              <a:buNone/>
            </a:pPr>
            <a:r>
              <a:rPr lang="en-GB" sz="2000" u="sng" dirty="0"/>
              <a:t>What can they do to practise these skills?</a:t>
            </a:r>
          </a:p>
          <a:p>
            <a:pPr marL="0" indent="0">
              <a:buNone/>
            </a:pPr>
            <a:r>
              <a:rPr lang="en-GB" sz="2000" dirty="0"/>
              <a:t>Pupils will work on problems set both in real-world contexts and within mathematics itself. They will be encouraged to employ and evaluate different mathematical techniques.</a:t>
            </a:r>
          </a:p>
          <a:p>
            <a:pPr marL="0" indent="0">
              <a:buNone/>
            </a:pPr>
            <a:endParaRPr lang="en-GB" sz="1500" dirty="0"/>
          </a:p>
          <a:p>
            <a:pPr marL="0" indent="0">
              <a:buNone/>
            </a:pPr>
            <a:r>
              <a:rPr lang="en-GB" sz="2000" u="sng" dirty="0"/>
              <a:t>How can these skills be applied to different subjects/areas of life?</a:t>
            </a:r>
          </a:p>
          <a:p>
            <a:pPr marL="0" indent="0">
              <a:buNone/>
            </a:pPr>
            <a:r>
              <a:rPr lang="en-GB" sz="2000" dirty="0"/>
              <a:t>The Numeracy syllabus emphasises the  knowledge, skills and understanding of mathematical and statistical methods, techniques and concepts required for everyday life, in the world of work, and in other general curriculum areas.</a:t>
            </a:r>
            <a:endParaRPr lang="en-GB" sz="2000" u="sng"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Audio 6">
            <a:hlinkClick r:id="" action="ppaction://media"/>
            <a:extLst>
              <a:ext uri="{FF2B5EF4-FFF2-40B4-BE49-F238E27FC236}">
                <a16:creationId xmlns:a16="http://schemas.microsoft.com/office/drawing/2014/main" id="{C52CD947-D6A8-4348-A29A-5A88E949DB9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234243362"/>
      </p:ext>
    </p:extLst>
  </p:cSld>
  <p:clrMapOvr>
    <a:masterClrMapping/>
  </p:clrMapOvr>
  <mc:AlternateContent xmlns:mc="http://schemas.openxmlformats.org/markup-compatibility/2006" xmlns:p14="http://schemas.microsoft.com/office/powerpoint/2010/main">
    <mc:Choice Requires="p14">
      <p:transition spd="slow" p14:dur="2000" advTm="58463"/>
    </mc:Choice>
    <mc:Fallback xmlns="">
      <p:transition spd="slow" advTm="584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Our Expectations</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98598" y="1429699"/>
            <a:ext cx="10272584" cy="5282186"/>
          </a:xfrm>
        </p:spPr>
        <p:txBody>
          <a:bodyPr/>
          <a:lstStyle/>
          <a:p>
            <a:pPr marL="0" indent="0">
              <a:buNone/>
            </a:pPr>
            <a:r>
              <a:rPr lang="en-GB" sz="1800" u="sng" dirty="0"/>
              <a:t>Presentation of work:</a:t>
            </a:r>
          </a:p>
          <a:p>
            <a:pPr marL="0" indent="0">
              <a:buNone/>
            </a:pPr>
            <a:r>
              <a:rPr lang="en-US" sz="1800" dirty="0"/>
              <a:t>A</a:t>
            </a:r>
            <a:r>
              <a:rPr lang="en-GB" sz="1800" dirty="0" err="1"/>
              <a:t>ll</a:t>
            </a:r>
            <a:r>
              <a:rPr lang="en-GB" sz="1800" dirty="0"/>
              <a:t> work needs to be completed on time to an appropriate standard with clear workings out shown. Diagrams should be drawn with pencil and a ruler.</a:t>
            </a:r>
          </a:p>
          <a:p>
            <a:pPr marL="0" indent="0">
              <a:buNone/>
            </a:pPr>
            <a:endParaRPr lang="en-GB" sz="1000" dirty="0"/>
          </a:p>
          <a:p>
            <a:pPr marL="0" indent="0">
              <a:buNone/>
            </a:pPr>
            <a:r>
              <a:rPr lang="en-GB" sz="1800" u="sng" dirty="0"/>
              <a:t>Homework:</a:t>
            </a:r>
          </a:p>
          <a:p>
            <a:pPr marL="0" indent="0">
              <a:buNone/>
            </a:pPr>
            <a:r>
              <a:rPr lang="en-US" sz="1800" dirty="0"/>
              <a:t>Regular homework is set for all pupils. Many of the tasks are set on </a:t>
            </a:r>
            <a:r>
              <a:rPr lang="en-US" sz="1800" dirty="0" err="1"/>
              <a:t>Mathswatch</a:t>
            </a:r>
            <a:r>
              <a:rPr lang="en-US" sz="1800" dirty="0"/>
              <a:t> which needs to be completed online. If a pupil does not have access to a device at home, provision will be made in school for this to be completed. </a:t>
            </a:r>
          </a:p>
          <a:p>
            <a:pPr marL="0" indent="0">
              <a:buNone/>
            </a:pPr>
            <a:endParaRPr lang="en-GB" sz="1000" dirty="0"/>
          </a:p>
          <a:p>
            <a:pPr marL="0" indent="0">
              <a:buNone/>
            </a:pPr>
            <a:r>
              <a:rPr lang="en-GB" sz="1800" u="sng" dirty="0"/>
              <a:t>Preparation for assessments:</a:t>
            </a:r>
          </a:p>
          <a:p>
            <a:pPr marL="0" indent="0">
              <a:buNone/>
            </a:pPr>
            <a:r>
              <a:rPr lang="en-US" sz="1800" dirty="0"/>
              <a:t>Revision tasks/ review exercises will be set for each assessment. It is important that these are completed early so that sufficient time can be spent on target topics that need further practice.</a:t>
            </a:r>
          </a:p>
          <a:p>
            <a:pPr marL="0" indent="0">
              <a:buNone/>
            </a:pPr>
            <a:endParaRPr lang="en-GB" sz="1000" dirty="0"/>
          </a:p>
          <a:p>
            <a:pPr marL="0" indent="0">
              <a:buNone/>
            </a:pPr>
            <a:r>
              <a:rPr lang="en-GB" sz="1800" u="sng" dirty="0"/>
              <a:t>Equipment needed for lessons/exams:</a:t>
            </a:r>
          </a:p>
          <a:p>
            <a:pPr marL="0" indent="0">
              <a:buNone/>
            </a:pPr>
            <a:r>
              <a:rPr lang="en-US" sz="1800" dirty="0"/>
              <a:t>F</a:t>
            </a:r>
            <a:r>
              <a:rPr lang="en-GB" sz="1800" dirty="0"/>
              <a:t>or each lesson you will be expected to have a pen, pencil, basic geometry set and a scientific calculator.</a:t>
            </a:r>
          </a:p>
          <a:p>
            <a:pPr marL="0" indent="0">
              <a:buNone/>
            </a:pPr>
            <a:endParaRPr lang="en-GB" sz="1800" dirty="0"/>
          </a:p>
          <a:p>
            <a:endParaRPr lang="en-GB"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udio 4">
            <a:hlinkClick r:id="" action="ppaction://media"/>
            <a:extLst>
              <a:ext uri="{FF2B5EF4-FFF2-40B4-BE49-F238E27FC236}">
                <a16:creationId xmlns:a16="http://schemas.microsoft.com/office/drawing/2014/main" id="{E8C165D8-9394-4579-A7A1-ABAD819C648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510285152"/>
      </p:ext>
    </p:extLst>
  </p:cSld>
  <p:clrMapOvr>
    <a:masterClrMapping/>
  </p:clrMapOvr>
  <mc:AlternateContent xmlns:mc="http://schemas.openxmlformats.org/markup-compatibility/2006" xmlns:p14="http://schemas.microsoft.com/office/powerpoint/2010/main">
    <mc:Choice Requires="p14">
      <p:transition spd="slow" p14:dur="2000" advTm="56892"/>
    </mc:Choice>
    <mc:Fallback xmlns="">
      <p:transition spd="slow" advTm="568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Resources and Support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44419" y="1457979"/>
            <a:ext cx="10214404" cy="5235051"/>
          </a:xfrm>
        </p:spPr>
        <p:txBody>
          <a:bodyPr>
            <a:normAutofit fontScale="92500" lnSpcReduction="20000"/>
          </a:bodyPr>
          <a:lstStyle/>
          <a:p>
            <a:pPr marL="0" indent="0">
              <a:buNone/>
            </a:pPr>
            <a:r>
              <a:rPr lang="en-GB" sz="2000" u="sng" dirty="0"/>
              <a:t>Resources  available to support learning:</a:t>
            </a:r>
          </a:p>
          <a:p>
            <a:pPr marL="0" indent="0">
              <a:buNone/>
            </a:pPr>
            <a:r>
              <a:rPr lang="en-GB" sz="2000" u="sng" dirty="0"/>
              <a:t>Support for pupils:</a:t>
            </a:r>
          </a:p>
          <a:p>
            <a:pPr marL="0" indent="0">
              <a:buNone/>
            </a:pPr>
            <a:r>
              <a:rPr lang="en-US" sz="1900" dirty="0"/>
              <a:t>The work for every </a:t>
            </a:r>
            <a:r>
              <a:rPr lang="en-US" sz="1900" dirty="0" err="1"/>
              <a:t>maths</a:t>
            </a:r>
            <a:r>
              <a:rPr lang="en-US" sz="1900" dirty="0"/>
              <a:t> lesson is available electronically via the lesson planner on Google classroom.</a:t>
            </a:r>
          </a:p>
          <a:p>
            <a:pPr marL="0" indent="0">
              <a:buNone/>
            </a:pPr>
            <a:r>
              <a:rPr lang="en-US" sz="1900" dirty="0"/>
              <a:t>All pupils have access to </a:t>
            </a:r>
            <a:r>
              <a:rPr lang="en-US" sz="1900" dirty="0" err="1"/>
              <a:t>Mathswatch</a:t>
            </a:r>
            <a:r>
              <a:rPr lang="en-US" sz="1900" dirty="0"/>
              <a:t>,  which includes video tutorials and interactive questions to support independent learning.</a:t>
            </a:r>
          </a:p>
          <a:p>
            <a:pPr marL="0" indent="0">
              <a:buNone/>
            </a:pPr>
            <a:r>
              <a:rPr lang="en-US" sz="1900" dirty="0"/>
              <a:t>All pupils will be provided with extensive revision materials, including past papers to be completed.</a:t>
            </a:r>
          </a:p>
          <a:p>
            <a:pPr marL="0" indent="0">
              <a:buNone/>
            </a:pPr>
            <a:endParaRPr lang="en-GB" sz="1900" dirty="0"/>
          </a:p>
          <a:p>
            <a:pPr marL="0" indent="0">
              <a:buNone/>
            </a:pPr>
            <a:r>
              <a:rPr lang="en-GB" sz="2000" u="sng" dirty="0"/>
              <a:t>How can parents/carers support their children?</a:t>
            </a:r>
          </a:p>
          <a:p>
            <a:r>
              <a:rPr lang="en-GB" altLang="en-US" sz="1900" dirty="0">
                <a:latin typeface="Calibri" panose="020F0502020204030204" pitchFamily="34" charset="0"/>
                <a:cs typeface="Calibri" panose="020F0502020204030204" pitchFamily="34" charset="0"/>
              </a:rPr>
              <a:t>Help your child be organised - the key to effective revision.</a:t>
            </a:r>
          </a:p>
          <a:p>
            <a:r>
              <a:rPr lang="en-US" altLang="en-US" sz="1900" dirty="0">
                <a:latin typeface="Calibri" panose="020F0502020204030204" pitchFamily="34" charset="0"/>
                <a:cs typeface="Calibri" panose="020F0502020204030204" pitchFamily="34" charset="0"/>
              </a:rPr>
              <a:t>M</a:t>
            </a:r>
            <a:r>
              <a:rPr lang="en-GB" altLang="en-US" sz="1900" dirty="0" err="1">
                <a:latin typeface="Calibri" panose="020F0502020204030204" pitchFamily="34" charset="0"/>
                <a:cs typeface="Calibri" panose="020F0502020204030204" pitchFamily="34" charset="0"/>
              </a:rPr>
              <a:t>ake</a:t>
            </a:r>
            <a:r>
              <a:rPr lang="en-GB" altLang="en-US" sz="1900" dirty="0">
                <a:latin typeface="Calibri" panose="020F0502020204030204" pitchFamily="34" charset="0"/>
                <a:cs typeface="Calibri" panose="020F0502020204030204" pitchFamily="34" charset="0"/>
              </a:rPr>
              <a:t> sure all homework tasks are up to date.</a:t>
            </a:r>
          </a:p>
          <a:p>
            <a:r>
              <a:rPr lang="en-GB" altLang="en-US" sz="1900" dirty="0">
                <a:latin typeface="Calibri" panose="020F0502020204030204" pitchFamily="34" charset="0"/>
                <a:cs typeface="Calibri" panose="020F0502020204030204" pitchFamily="34" charset="0"/>
              </a:rPr>
              <a:t>Be actively involved in your child’s revision planning.</a:t>
            </a:r>
          </a:p>
          <a:p>
            <a:r>
              <a:rPr lang="en-GB" altLang="en-US" sz="1900" dirty="0">
                <a:latin typeface="Calibri" panose="020F0502020204030204" pitchFamily="34" charset="0"/>
                <a:cs typeface="Calibri" panose="020F0502020204030204" pitchFamily="34" charset="0"/>
              </a:rPr>
              <a:t>Make sure they have a quiet and uncluttered study space at home.</a:t>
            </a:r>
          </a:p>
          <a:p>
            <a:r>
              <a:rPr lang="en-GB" altLang="en-US" sz="1900" dirty="0">
                <a:latin typeface="Calibri" panose="020F0502020204030204" pitchFamily="34" charset="0"/>
                <a:cs typeface="Calibri" panose="020F0502020204030204" pitchFamily="34" charset="0"/>
              </a:rPr>
              <a:t>Read through exam questions with your child and ask them to explain the questions and their answers.</a:t>
            </a:r>
          </a:p>
          <a:p>
            <a:r>
              <a:rPr lang="en-GB" altLang="en-US" sz="1900" dirty="0">
                <a:latin typeface="Calibri" panose="020F0502020204030204" pitchFamily="34" charset="0"/>
                <a:cs typeface="Calibri" panose="020F0502020204030204" pitchFamily="34" charset="0"/>
              </a:rPr>
              <a:t>Use revision guides and summary notes to test their knowledge of facts and encourage pupils to write their own.</a:t>
            </a:r>
          </a:p>
          <a:p>
            <a:r>
              <a:rPr lang="en-GB" altLang="en-US" sz="1900" dirty="0">
                <a:latin typeface="Calibri" panose="020F0502020204030204" pitchFamily="34" charset="0"/>
                <a:cs typeface="Calibri" panose="020F0502020204030204" pitchFamily="34" charset="0"/>
              </a:rPr>
              <a:t>Encourage them to work for shorter periods, more frequently. </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udio 4">
            <a:hlinkClick r:id="" action="ppaction://media"/>
            <a:extLst>
              <a:ext uri="{FF2B5EF4-FFF2-40B4-BE49-F238E27FC236}">
                <a16:creationId xmlns:a16="http://schemas.microsoft.com/office/drawing/2014/main" id="{563C3E4B-D3D8-4E8C-936E-E36625E7495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184427803"/>
      </p:ext>
    </p:extLst>
  </p:cSld>
  <p:clrMapOvr>
    <a:masterClrMapping/>
  </p:clrMapOvr>
  <mc:AlternateContent xmlns:mc="http://schemas.openxmlformats.org/markup-compatibility/2006" xmlns:p14="http://schemas.microsoft.com/office/powerpoint/2010/main">
    <mc:Choice Requires="p14">
      <p:transition spd="slow" p14:dur="2000" advTm="63131"/>
    </mc:Choice>
    <mc:Fallback xmlns="">
      <p:transition spd="slow" advTm="631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Resources and Support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44419" y="1457979"/>
            <a:ext cx="10214404" cy="5235051"/>
          </a:xfrm>
        </p:spPr>
        <p:txBody>
          <a:bodyPr>
            <a:normAutofit/>
          </a:bodyPr>
          <a:lstStyle/>
          <a:p>
            <a:pPr marL="0" indent="0">
              <a:buNone/>
            </a:pPr>
            <a:r>
              <a:rPr lang="en-US" sz="2000" u="sng" dirty="0"/>
              <a:t>Links to Online Resources</a:t>
            </a:r>
          </a:p>
          <a:p>
            <a:pPr marL="0" indent="0">
              <a:buNone/>
            </a:pPr>
            <a:endParaRPr lang="en-US" sz="2000" dirty="0"/>
          </a:p>
          <a:p>
            <a:pPr marL="0" indent="0">
              <a:buNone/>
            </a:pPr>
            <a:r>
              <a:rPr lang="en-US" sz="2000" dirty="0" err="1">
                <a:hlinkClick r:id="rId6"/>
              </a:rPr>
              <a:t>Mathswatch</a:t>
            </a:r>
            <a:r>
              <a:rPr lang="en-US" sz="2000" dirty="0">
                <a:hlinkClick r:id="rId6"/>
              </a:rPr>
              <a:t>   </a:t>
            </a:r>
            <a:r>
              <a:rPr lang="en-US" sz="2000" dirty="0"/>
              <a:t>      	</a:t>
            </a:r>
          </a:p>
          <a:p>
            <a:pPr marL="0" indent="0">
              <a:buNone/>
            </a:pPr>
            <a:r>
              <a:rPr lang="en-US" sz="2000" dirty="0" err="1">
                <a:hlinkClick r:id="rId7"/>
              </a:rPr>
              <a:t>Maths</a:t>
            </a:r>
            <a:r>
              <a:rPr lang="en-US" sz="2000" dirty="0">
                <a:hlinkClick r:id="rId7"/>
              </a:rPr>
              <a:t> DIY</a:t>
            </a:r>
            <a:endParaRPr lang="en-US" sz="2000" dirty="0"/>
          </a:p>
          <a:p>
            <a:pPr marL="0" indent="0">
              <a:buNone/>
            </a:pPr>
            <a:r>
              <a:rPr lang="en-US" sz="2000" dirty="0">
                <a:hlinkClick r:id="rId8"/>
              </a:rPr>
              <a:t>WJEC question bank</a:t>
            </a:r>
            <a:endParaRPr lang="en-US" sz="2000" dirty="0"/>
          </a:p>
          <a:p>
            <a:pPr marL="0" indent="0">
              <a:buNone/>
            </a:pPr>
            <a:r>
              <a:rPr lang="en-US" sz="2000" dirty="0">
                <a:hlinkClick r:id="rId9"/>
              </a:rPr>
              <a:t>GCSE pod        </a:t>
            </a:r>
            <a:endParaRPr lang="en-US" sz="2000" dirty="0"/>
          </a:p>
          <a:p>
            <a:pPr marL="0" indent="0">
              <a:buNone/>
            </a:pPr>
            <a:r>
              <a:rPr lang="en-US" sz="2000" dirty="0"/>
              <a:t>      </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10"/>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1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965B2D9D-8548-4B44-828C-118496FCFCD6}"/>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662469121"/>
      </p:ext>
    </p:extLst>
  </p:cSld>
  <p:clrMapOvr>
    <a:masterClrMapping/>
  </p:clrMapOvr>
  <mc:AlternateContent xmlns:mc="http://schemas.openxmlformats.org/markup-compatibility/2006" xmlns:p14="http://schemas.microsoft.com/office/powerpoint/2010/main">
    <mc:Choice Requires="p14">
      <p:transition spd="slow" p14:dur="2000" advTm="22999"/>
    </mc:Choice>
    <mc:Fallback xmlns="">
      <p:transition spd="slow" advTm="229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806</Words>
  <Application>Microsoft Office PowerPoint</Application>
  <PresentationFormat>Widescreen</PresentationFormat>
  <Paragraphs>79</Paragraphs>
  <Slides>7</Slides>
  <Notes>7</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Adamsky SF</vt:lpstr>
      <vt:lpstr>Arial</vt:lpstr>
      <vt:lpstr>Calibri</vt:lpstr>
      <vt:lpstr>Calibri Light</vt:lpstr>
      <vt:lpstr>Office Theme</vt:lpstr>
      <vt:lpstr>PowerPoint Presentation</vt:lpstr>
      <vt:lpstr>Course content and delivery </vt:lpstr>
      <vt:lpstr>Assessment</vt:lpstr>
      <vt:lpstr>Skills Development</vt:lpstr>
      <vt:lpstr>Our Expectations</vt:lpstr>
      <vt:lpstr>Resources and Support</vt:lpstr>
      <vt:lpstr>Resources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10 and 11 Information Evening</dc:title>
  <dc:creator>Kirsty Irvine</dc:creator>
  <cp:lastModifiedBy>Kirsty Irvine</cp:lastModifiedBy>
  <cp:revision>27</cp:revision>
  <dcterms:created xsi:type="dcterms:W3CDTF">2021-09-23T20:46:14Z</dcterms:created>
  <dcterms:modified xsi:type="dcterms:W3CDTF">2021-10-14T15:17:05Z</dcterms:modified>
</cp:coreProperties>
</file>