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2" r:id="rId4"/>
    <p:sldId id="266" r:id="rId5"/>
    <p:sldId id="263" r:id="rId6"/>
    <p:sldId id="267"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83"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294616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13943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7</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8</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183494"/>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12 and 13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4th November 2021</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Level 3 Public Services</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3" name="Audio 2">
            <a:hlinkClick r:id="" action="ppaction://media"/>
            <a:extLst>
              <a:ext uri="{FF2B5EF4-FFF2-40B4-BE49-F238E27FC236}">
                <a16:creationId xmlns:a16="http://schemas.microsoft.com/office/drawing/2014/main" id="{DAF6F0E9-6F48-4D5C-9CFE-6D65E5C928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mc:Choice xmlns:p14="http://schemas.microsoft.com/office/powerpoint/2010/main" Requires="p14">
      <p:transition spd="slow" p14:dur="2000" advTm="7034"/>
    </mc:Choice>
    <mc:Fallback>
      <p:transition spd="slow" advTm="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normAutofit fontScale="77500" lnSpcReduction="20000"/>
          </a:bodyPr>
          <a:lstStyle/>
          <a:p>
            <a:pPr marL="0" indent="0">
              <a:buNone/>
            </a:pPr>
            <a:r>
              <a:rPr lang="en-GB" u="sng" dirty="0"/>
              <a:t>Give a brief outline of the course content and the method of delivery over the 1 – 2 years</a:t>
            </a:r>
          </a:p>
          <a:p>
            <a:pPr marL="0" indent="0">
              <a:buNone/>
            </a:pPr>
            <a:r>
              <a:rPr lang="en-GB" dirty="0"/>
              <a:t>The 60-credit BTEC Level 3 Subsidiary Diploma extends the specialist work-related focus of the BTEC Level 3 Certificate and covers the key knowledge and practical skills required in the appropriate public service sectors. The BTEC Level 3 Subsidiary Diploma offers greater  flexibility and a choice of emphasis through the optional units. </a:t>
            </a:r>
          </a:p>
          <a:p>
            <a:pPr marL="0" indent="0">
              <a:buNone/>
            </a:pPr>
            <a:endParaRPr lang="en-GB" dirty="0"/>
          </a:p>
          <a:p>
            <a:pPr marL="0" indent="0">
              <a:buNone/>
            </a:pPr>
            <a:r>
              <a:rPr lang="en-GB" dirty="0"/>
              <a:t>The 60 credits are made up of 40 credits from mandatory units delivered in year 1, which are </a:t>
            </a:r>
          </a:p>
          <a:p>
            <a:pPr marL="0" indent="0">
              <a:buNone/>
            </a:pPr>
            <a:r>
              <a:rPr lang="en-GB" dirty="0"/>
              <a:t>Unit 1 – Government, policies and the public services.</a:t>
            </a:r>
          </a:p>
          <a:p>
            <a:pPr marL="0" indent="0">
              <a:buNone/>
            </a:pPr>
            <a:r>
              <a:rPr lang="en-GB" dirty="0"/>
              <a:t>Unit 2 – Leadership and Teamwork in the public services.</a:t>
            </a:r>
          </a:p>
          <a:p>
            <a:pPr marL="0" indent="0">
              <a:buNone/>
            </a:pPr>
            <a:r>
              <a:rPr lang="en-GB" dirty="0"/>
              <a:t>Unit 3 – Citizenship, diversity and the public services.</a:t>
            </a:r>
          </a:p>
          <a:p>
            <a:pPr marL="0" indent="0">
              <a:buNone/>
            </a:pPr>
            <a:r>
              <a:rPr lang="en-GB" dirty="0"/>
              <a:t>Then 20 Credits from Optional units delivered in year 2:</a:t>
            </a:r>
          </a:p>
          <a:p>
            <a:pPr marL="0" indent="0">
              <a:buNone/>
            </a:pPr>
            <a:r>
              <a:rPr lang="en-GB" dirty="0"/>
              <a:t>Unit 5 – Physical Preparation, health and lifestyle for the public services.</a:t>
            </a:r>
          </a:p>
          <a:p>
            <a:pPr marL="0" indent="0">
              <a:buNone/>
            </a:pPr>
            <a:r>
              <a:rPr lang="en-GB" dirty="0"/>
              <a:t>Unit 9 – Outdoor and adventurous expeditions.</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DB8ECB86-2108-42AE-86FB-6F1D7D11FB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52423" y="1795914"/>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mc:Choice xmlns:p14="http://schemas.microsoft.com/office/powerpoint/2010/main" Requires="p14">
      <p:transition spd="slow" p14:dur="2000" advTm="63498"/>
    </mc:Choice>
    <mc:Fallback>
      <p:transition spd="slow" advTm="6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263332"/>
          </a:xfrm>
        </p:spPr>
        <p:txBody>
          <a:bodyPr>
            <a:normAutofit fontScale="92500" lnSpcReduction="10000"/>
          </a:bodyPr>
          <a:lstStyle/>
          <a:p>
            <a:pPr marL="0" indent="0">
              <a:buNone/>
            </a:pPr>
            <a:r>
              <a:rPr lang="en-GB" u="sng" dirty="0"/>
              <a:t>How is the course assessed?</a:t>
            </a:r>
          </a:p>
          <a:p>
            <a:pPr marL="0" indent="0">
              <a:buNone/>
            </a:pPr>
            <a:r>
              <a:rPr lang="en-GB" dirty="0"/>
              <a:t>Course work to be completed in each unit in the form of assignments. The number of assignments vary for each unit. The assignments are assessed using grading criteria which are Pass, Merit and Distinction. The assessment criteria for each assignment is explained in assignment briefs and grading criteria for each assignment. </a:t>
            </a:r>
          </a:p>
          <a:p>
            <a:pPr marL="0" indent="0">
              <a:buNone/>
            </a:pPr>
            <a:endParaRPr lang="en-GB" dirty="0"/>
          </a:p>
          <a:p>
            <a:pPr marL="0" indent="0">
              <a:buNone/>
            </a:pPr>
            <a:r>
              <a:rPr lang="en-GB" u="sng" dirty="0"/>
              <a:t>When will the assessments take place?</a:t>
            </a:r>
          </a:p>
          <a:p>
            <a:pPr marL="0" indent="0">
              <a:buNone/>
            </a:pPr>
            <a:r>
              <a:rPr lang="en-GB" dirty="0"/>
              <a:t>3 units in year 1, assignments are to be completed at various points throughout the year.</a:t>
            </a:r>
          </a:p>
          <a:p>
            <a:pPr marL="0" indent="0">
              <a:buNone/>
            </a:pPr>
            <a:r>
              <a:rPr lang="en-GB" dirty="0"/>
              <a:t>2 units in year 2, assignments are to be completed at various points throughout the year.</a:t>
            </a:r>
          </a:p>
          <a:p>
            <a:pPr marL="0" indent="0">
              <a:buNone/>
            </a:pPr>
            <a:r>
              <a:rPr lang="en-GB" dirty="0"/>
              <a:t>Some units have not taken place due to the disruption of COVID. </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Audio 11">
            <a:hlinkClick r:id="" action="ppaction://media"/>
            <a:extLst>
              <a:ext uri="{FF2B5EF4-FFF2-40B4-BE49-F238E27FC236}">
                <a16:creationId xmlns:a16="http://schemas.microsoft.com/office/drawing/2014/main" id="{3497F2E8-0975-4A00-9D22-B7544F1882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27611" y="1548757"/>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mc:Choice xmlns:p14="http://schemas.microsoft.com/office/powerpoint/2010/main" Requires="p14">
      <p:transition spd="slow" p14:dur="2000" advTm="59829"/>
    </mc:Choice>
    <mc:Fallback>
      <p:transition spd="slow" advTm="5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263332"/>
          </a:xfrm>
        </p:spPr>
        <p:txBody>
          <a:bodyPr>
            <a:normAutofit lnSpcReduction="10000"/>
          </a:bodyPr>
          <a:lstStyle/>
          <a:p>
            <a:pPr marL="0" indent="0">
              <a:buNone/>
            </a:pPr>
            <a:endParaRPr lang="en-GB" dirty="0"/>
          </a:p>
          <a:p>
            <a:pPr marL="0" indent="0">
              <a:buNone/>
            </a:pPr>
            <a:r>
              <a:rPr lang="en-GB" u="sng" dirty="0"/>
              <a:t>What preparation needs to be done beforehand?</a:t>
            </a:r>
          </a:p>
          <a:p>
            <a:pPr marL="0" indent="0">
              <a:buNone/>
            </a:pPr>
            <a:r>
              <a:rPr lang="en-GB" dirty="0"/>
              <a:t>Throughout the course all pupils will have a student course handbook that they will need to familiarise themselves with. </a:t>
            </a:r>
          </a:p>
          <a:p>
            <a:pPr marL="0" indent="0">
              <a:buNone/>
            </a:pPr>
            <a:r>
              <a:rPr lang="en-GB" dirty="0"/>
              <a:t>All pupils will need to read the course Specification to know what is expected of them. </a:t>
            </a:r>
          </a:p>
          <a:p>
            <a:pPr marL="0" indent="0">
              <a:buNone/>
            </a:pPr>
            <a:r>
              <a:rPr lang="en-GB" dirty="0"/>
              <a:t>Pupils will need to read each assignment brief to ensure full understanding of assessment tasks to be completed.</a:t>
            </a:r>
          </a:p>
          <a:p>
            <a:pPr marL="0" indent="0">
              <a:buNone/>
            </a:pPr>
            <a:endParaRPr lang="en-GB" dirty="0"/>
          </a:p>
          <a:p>
            <a:pPr marL="0" indent="0">
              <a:buNone/>
            </a:pPr>
            <a:r>
              <a:rPr lang="en-GB" u="sng" dirty="0"/>
              <a:t>Will pupils have resit opportunities to improve their results?</a:t>
            </a:r>
          </a:p>
          <a:p>
            <a:pPr marL="0" indent="0">
              <a:buNone/>
            </a:pPr>
            <a:r>
              <a:rPr lang="en-GB" dirty="0"/>
              <a:t>Pupils will have the opportunity to Re-submit any assignments after the deadline should they feel they need to use it.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E43FB344-8702-4DE1-AB62-5255A37F6A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27612" y="1592714"/>
            <a:ext cx="406400" cy="406400"/>
          </a:xfrm>
          <a:prstGeom prst="rect">
            <a:avLst/>
          </a:prstGeom>
        </p:spPr>
      </p:pic>
    </p:spTree>
    <p:extLst>
      <p:ext uri="{BB962C8B-B14F-4D97-AF65-F5344CB8AC3E}">
        <p14:creationId xmlns:p14="http://schemas.microsoft.com/office/powerpoint/2010/main" val="1343612322"/>
      </p:ext>
    </p:extLst>
  </p:cSld>
  <p:clrMapOvr>
    <a:masterClrMapping/>
  </p:clrMapOvr>
  <mc:AlternateContent xmlns:mc="http://schemas.openxmlformats.org/markup-compatibility/2006">
    <mc:Choice xmlns:p14="http://schemas.microsoft.com/office/powerpoint/2010/main" Requires="p14">
      <p:transition spd="slow" p14:dur="2000" advTm="65178"/>
    </mc:Choice>
    <mc:Fallback>
      <p:transition spd="slow" advTm="6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a:bodyPr>
          <a:lstStyle/>
          <a:p>
            <a:pPr marL="0" indent="0">
              <a:buNone/>
            </a:pPr>
            <a:r>
              <a:rPr lang="en-GB" u="sng" dirty="0"/>
              <a:t>What skills will pupils develop through studying the course and how will they do this?</a:t>
            </a:r>
          </a:p>
          <a:p>
            <a:pPr marL="0" indent="0">
              <a:buNone/>
            </a:pPr>
            <a:r>
              <a:rPr lang="en-GB" dirty="0"/>
              <a:t>The qualifcation in Public Services is targeted at learners who would like to gain employment in the public services sector and have been developed to provide further training and education and progression opportunities within this sector. The qualifcation will develop learners’ abilities through the knowledge and skills gained in the programme and are suitable for learners who would like to know more about employment in uniformed or non-uniformed public services.</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AE600D92-6CDA-47EE-AA72-D9C94CD6A4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mc:Choice xmlns:p14="http://schemas.microsoft.com/office/powerpoint/2010/main" Requires="p14">
      <p:transition spd="slow" p14:dur="2000" advTm="42474"/>
    </mc:Choice>
    <mc:Fallback>
      <p:transition spd="slow" advTm="4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fontScale="77500" lnSpcReduction="20000"/>
          </a:bodyPr>
          <a:lstStyle/>
          <a:p>
            <a:pPr marL="0" indent="0">
              <a:buNone/>
            </a:pPr>
            <a:r>
              <a:rPr lang="en-GB" u="sng" dirty="0"/>
              <a:t>What can they do to practise these skills?</a:t>
            </a:r>
          </a:p>
          <a:p>
            <a:pPr marL="0" indent="0">
              <a:buNone/>
            </a:pPr>
            <a:r>
              <a:rPr lang="en-GB" dirty="0"/>
              <a:t>Complete all homework</a:t>
            </a:r>
          </a:p>
          <a:p>
            <a:pPr marL="0" indent="0">
              <a:buNone/>
            </a:pPr>
            <a:r>
              <a:rPr lang="en-GB" dirty="0"/>
              <a:t>Take part in any practical session</a:t>
            </a:r>
          </a:p>
          <a:p>
            <a:pPr marL="0" indent="0">
              <a:buNone/>
            </a:pPr>
            <a:r>
              <a:rPr lang="en-GB" dirty="0"/>
              <a:t>Fully immerse themselves into all assignments and tasks</a:t>
            </a:r>
          </a:p>
          <a:p>
            <a:pPr marL="0" indent="0">
              <a:buNone/>
            </a:pPr>
            <a:endParaRPr lang="en-GB" dirty="0"/>
          </a:p>
          <a:p>
            <a:pPr marL="0" indent="0">
              <a:buNone/>
            </a:pPr>
            <a:r>
              <a:rPr lang="en-GB" u="sng" dirty="0"/>
              <a:t>How can these skills be applied to different subjects/areas of life?</a:t>
            </a:r>
          </a:p>
          <a:p>
            <a:pPr marL="0" indent="0">
              <a:buNone/>
            </a:pPr>
            <a:r>
              <a:rPr lang="en-GB" dirty="0"/>
              <a:t>The BTEC qualifications in this specification have been developed in the Public Services sector to: </a:t>
            </a:r>
          </a:p>
          <a:p>
            <a:pPr marL="0" indent="0">
              <a:buNone/>
            </a:pPr>
            <a:r>
              <a:rPr lang="en-GB" dirty="0"/>
              <a:t>● Give education and training for public services employees </a:t>
            </a:r>
          </a:p>
          <a:p>
            <a:pPr marL="0" indent="0">
              <a:buNone/>
            </a:pPr>
            <a:r>
              <a:rPr lang="en-GB" dirty="0"/>
              <a:t>● Give public services employees opportunities to achieve a nationally recognised level 3 vocationally- specific qualification </a:t>
            </a:r>
          </a:p>
          <a:p>
            <a:pPr marL="0" indent="0">
              <a:buNone/>
            </a:pPr>
            <a:r>
              <a:rPr lang="en-GB" dirty="0"/>
              <a:t>● Give full-time learners the opportunity to enter employment in the public services sector or to progress to vocational qualifications such as the Pearson BTEC Higher Nationals in Public Services </a:t>
            </a:r>
          </a:p>
          <a:p>
            <a:pPr marL="0" indent="0">
              <a:buNone/>
            </a:pPr>
            <a:r>
              <a:rPr lang="en-GB" dirty="0"/>
              <a:t>● Give learners the opportunity to develop a range of skills and techniques, personal skills and attributes essential for successful performance in working life.</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1CD7EA4E-3870-4D8A-B258-FF06791D8B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8096" y="1701407"/>
            <a:ext cx="406400" cy="406400"/>
          </a:xfrm>
          <a:prstGeom prst="rect">
            <a:avLst/>
          </a:prstGeom>
        </p:spPr>
      </p:pic>
    </p:spTree>
    <p:extLst>
      <p:ext uri="{BB962C8B-B14F-4D97-AF65-F5344CB8AC3E}">
        <p14:creationId xmlns:p14="http://schemas.microsoft.com/office/powerpoint/2010/main" val="515904634"/>
      </p:ext>
    </p:extLst>
  </p:cSld>
  <p:clrMapOvr>
    <a:masterClrMapping/>
  </p:clrMapOvr>
  <mc:AlternateContent xmlns:mc="http://schemas.openxmlformats.org/markup-compatibility/2006">
    <mc:Choice xmlns:p14="http://schemas.microsoft.com/office/powerpoint/2010/main" Requires="p14">
      <p:transition spd="slow" p14:dur="2000" advTm="97645"/>
    </mc:Choice>
    <mc:Fallback>
      <p:transition spd="slow" advTm="9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38306"/>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fontScale="92500" lnSpcReduction="10000"/>
          </a:bodyPr>
          <a:lstStyle/>
          <a:p>
            <a:pPr marL="0" indent="0">
              <a:buNone/>
            </a:pPr>
            <a:r>
              <a:rPr lang="en-GB" dirty="0"/>
              <a:t>What are your expectations in terms of</a:t>
            </a:r>
          </a:p>
          <a:p>
            <a:r>
              <a:rPr lang="en-GB" dirty="0"/>
              <a:t>presentation of work?</a:t>
            </a:r>
          </a:p>
          <a:p>
            <a:pPr marL="0" indent="0">
              <a:buNone/>
            </a:pPr>
            <a:r>
              <a:rPr lang="en-GB" dirty="0">
                <a:solidFill>
                  <a:srgbClr val="FF0000"/>
                </a:solidFill>
              </a:rPr>
              <a:t>All work and assignments should be well organised and should be of a high quality including being neat and tidy. Presented well. </a:t>
            </a:r>
          </a:p>
          <a:p>
            <a:r>
              <a:rPr lang="en-GB" dirty="0"/>
              <a:t>homework?</a:t>
            </a:r>
          </a:p>
          <a:p>
            <a:pPr marL="0" indent="0">
              <a:buNone/>
            </a:pPr>
            <a:r>
              <a:rPr lang="en-GB" dirty="0">
                <a:solidFill>
                  <a:srgbClr val="FF0000"/>
                </a:solidFill>
              </a:rPr>
              <a:t>Homework maybe set in class or online in the google classroom and should be completed by the completion date.</a:t>
            </a:r>
          </a:p>
          <a:p>
            <a:r>
              <a:rPr lang="en-GB" dirty="0"/>
              <a:t>preparation for assessments?</a:t>
            </a:r>
          </a:p>
          <a:p>
            <a:pPr marL="0" indent="0">
              <a:buNone/>
            </a:pPr>
            <a:r>
              <a:rPr lang="en-GB" dirty="0">
                <a:solidFill>
                  <a:srgbClr val="FF0000"/>
                </a:solidFill>
              </a:rPr>
              <a:t>Attend all lessons, complete all tasks, make use of the assignments briefs and information books.</a:t>
            </a:r>
          </a:p>
          <a:p>
            <a:r>
              <a:rPr lang="en-GB" dirty="0"/>
              <a:t>Equipment needed for lessons/exams?</a:t>
            </a:r>
          </a:p>
          <a:p>
            <a:pPr marL="0" indent="0">
              <a:buNone/>
            </a:pPr>
            <a:r>
              <a:rPr lang="en-GB" dirty="0">
                <a:solidFill>
                  <a:srgbClr val="FF0000"/>
                </a:solidFill>
              </a:rPr>
              <a:t>You will usually have ICT equipment provided. Presume you need a pen and notebook for each lesson also.</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76A57E33-C940-4190-85BA-4465DEE717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27612" y="1592714"/>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mc:Choice xmlns:p14="http://schemas.microsoft.com/office/powerpoint/2010/main" Requires="p14">
      <p:transition spd="slow" p14:dur="2000" advTm="83189"/>
    </mc:Choice>
    <mc:Fallback>
      <p:transition spd="slow" advTm="8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fontScale="92500" lnSpcReduction="20000"/>
          </a:bodyPr>
          <a:lstStyle/>
          <a:p>
            <a:pPr marL="0" indent="0">
              <a:buNone/>
            </a:pPr>
            <a:r>
              <a:rPr lang="en-GB" u="sng" dirty="0"/>
              <a:t>What resources will you make available to support learning?</a:t>
            </a:r>
          </a:p>
          <a:p>
            <a:pPr marL="0" indent="0">
              <a:buNone/>
            </a:pPr>
            <a:r>
              <a:rPr lang="en-GB" dirty="0"/>
              <a:t>Google Classroom for all information, homework and assignment tasks. </a:t>
            </a:r>
          </a:p>
          <a:p>
            <a:pPr marL="0" indent="0">
              <a:buNone/>
            </a:pPr>
            <a:r>
              <a:rPr lang="en-GB" dirty="0"/>
              <a:t>BTEC public services book 1 and 2.</a:t>
            </a:r>
          </a:p>
          <a:p>
            <a:pPr marL="0" indent="0">
              <a:buNone/>
            </a:pPr>
            <a:endParaRPr lang="en-GB" dirty="0"/>
          </a:p>
          <a:p>
            <a:pPr marL="0" indent="0">
              <a:buNone/>
            </a:pPr>
            <a:r>
              <a:rPr lang="en-GB" u="sng" dirty="0"/>
              <a:t>What support both within and outside lessons will be provided to support pupils?</a:t>
            </a:r>
          </a:p>
          <a:p>
            <a:pPr marL="0" indent="0">
              <a:buNone/>
            </a:pPr>
            <a:r>
              <a:rPr lang="en-GB" dirty="0"/>
              <a:t>Pupils can always email their teachers and form tutors to ask for any help if necessary. Google classroom is also available for subject specific queries.</a:t>
            </a:r>
          </a:p>
          <a:p>
            <a:pPr marL="0" indent="0">
              <a:buNone/>
            </a:pPr>
            <a:endParaRPr lang="en-GB" dirty="0"/>
          </a:p>
          <a:p>
            <a:pPr marL="0" indent="0">
              <a:buNone/>
            </a:pPr>
            <a:r>
              <a:rPr lang="en-GB" u="sng" dirty="0"/>
              <a:t>How can parents/carers support their children in your subject?</a:t>
            </a:r>
          </a:p>
          <a:p>
            <a:pPr marL="0" indent="0">
              <a:buNone/>
            </a:pPr>
            <a:r>
              <a:rPr lang="en-GB" dirty="0"/>
              <a:t>Parents can ensure they support their children by making sure they have access to all the relevant documentation and help pupils to understand what is expected of them. Encourage them to work hard and ask for help should they need it. </a:t>
            </a:r>
            <a:endParaRPr lang="en-GB" u="sng"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8474FB21-6229-46D9-BDD7-8104354D5E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27611" y="1457979"/>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mc:Choice xmlns:p14="http://schemas.microsoft.com/office/powerpoint/2010/main" Requires="p14">
      <p:transition spd="slow" p14:dur="2000" advTm="88182"/>
    </mc:Choice>
    <mc:Fallback>
      <p:transition spd="slow" advTm="8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871</Words>
  <Application>Microsoft Office PowerPoint</Application>
  <PresentationFormat>Widescreen</PresentationFormat>
  <Paragraphs>79</Paragraphs>
  <Slides>8</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Adamsky SF</vt:lpstr>
      <vt:lpstr>Arial</vt:lpstr>
      <vt:lpstr>Calibri</vt:lpstr>
      <vt:lpstr>Calibri Light</vt:lpstr>
      <vt:lpstr>Office Theme</vt:lpstr>
      <vt:lpstr>PowerPoint Presentation</vt:lpstr>
      <vt:lpstr>Course content and delivery </vt:lpstr>
      <vt:lpstr>Assessment</vt:lpstr>
      <vt:lpstr>Assessment</vt:lpstr>
      <vt:lpstr>Skills Development</vt:lpstr>
      <vt:lpstr>Skills Development</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Francesca morgan</cp:lastModifiedBy>
  <cp:revision>21</cp:revision>
  <dcterms:created xsi:type="dcterms:W3CDTF">2021-09-23T20:46:14Z</dcterms:created>
  <dcterms:modified xsi:type="dcterms:W3CDTF">2021-10-22T09:03:36Z</dcterms:modified>
</cp:coreProperties>
</file>