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71" r:id="rId4"/>
    <p:sldId id="262" r:id="rId5"/>
    <p:sldId id="272" r:id="rId6"/>
    <p:sldId id="273" r:id="rId7"/>
    <p:sldId id="263" r:id="rId8"/>
    <p:sldId id="264" r:id="rId9"/>
    <p:sldId id="265" r:id="rId10"/>
    <p:sldId id="266" r:id="rId11"/>
    <p:sldId id="270" r:id="rId12"/>
    <p:sldId id="267" r:id="rId13"/>
    <p:sldId id="274" r:id="rId14"/>
    <p:sldId id="269" r:id="rId15"/>
    <p:sldId id="279" r:id="rId16"/>
    <p:sldId id="268" r:id="rId17"/>
    <p:sldId id="275" r:id="rId18"/>
    <p:sldId id="276" r:id="rId19"/>
    <p:sldId id="277" r:id="rId20"/>
    <p:sldId id="27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3883" autoAdjust="0"/>
  </p:normalViewPr>
  <p:slideViewPr>
    <p:cSldViewPr snapToGrid="0">
      <p:cViewPr varScale="1">
        <p:scale>
          <a:sx n="68" d="100"/>
          <a:sy n="68" d="100"/>
        </p:scale>
        <p:origin x="616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0668C5-9CC3-4133-8A91-331017CCFF70}" type="datetimeFigureOut">
              <a:rPr lang="en-GB" smtClean="0"/>
              <a:t>21/10/2021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E2D47D-C8EB-42C0-8145-F1EB594A63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63249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2D47D-C8EB-42C0-8145-F1EB594A636B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23731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2D47D-C8EB-42C0-8145-F1EB594A636B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15250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2D47D-C8EB-42C0-8145-F1EB594A636B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15250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2D47D-C8EB-42C0-8145-F1EB594A636B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15250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2D47D-C8EB-42C0-8145-F1EB594A636B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15250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2D47D-C8EB-42C0-8145-F1EB594A636B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15250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2D47D-C8EB-42C0-8145-F1EB594A636B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15250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2D47D-C8EB-42C0-8145-F1EB594A636B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15250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2D47D-C8EB-42C0-8145-F1EB594A636B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15250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2D47D-C8EB-42C0-8145-F1EB594A636B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15250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2D47D-C8EB-42C0-8145-F1EB594A636B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15250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2D47D-C8EB-42C0-8145-F1EB594A636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49936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2D47D-C8EB-42C0-8145-F1EB594A636B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15250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2D47D-C8EB-42C0-8145-F1EB594A636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49936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2D47D-C8EB-42C0-8145-F1EB594A636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54097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2D47D-C8EB-42C0-8145-F1EB594A636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54097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2D47D-C8EB-42C0-8145-F1EB594A636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54097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2D47D-C8EB-42C0-8145-F1EB594A636B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70062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2D47D-C8EB-42C0-8145-F1EB594A636B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55746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2D47D-C8EB-42C0-8145-F1EB594A636B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1525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FE4DD-A6D2-4AE8-B9EF-60E6995F29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5F4EFE-F6E4-432D-99CF-1460470AA8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E985FD-7C3E-41CC-87D4-01F7F244C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AA5B8-8C02-4A30-8404-B8D2153A0EBC}" type="datetimeFigureOut">
              <a:rPr lang="en-GB" smtClean="0"/>
              <a:t>21/10/2021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366136-895C-4554-89A9-4F69E4011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8417D5-88EA-4EF4-92DD-9B29F661F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E16EB-968E-4318-A309-6F62A37CEB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0502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7D662-1A4B-4644-83F2-864BA1C82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B11EAD-7F74-4DC2-B2B1-DEB89F0617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A45D99-FF4A-4C75-A58A-EB47C38EE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AA5B8-8C02-4A30-8404-B8D2153A0EBC}" type="datetimeFigureOut">
              <a:rPr lang="en-GB" smtClean="0"/>
              <a:t>21/10/2021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7BC8EC-8F7D-4F40-B43C-1A76FC3C1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E12F9A-204F-4410-8E57-27AEC77A2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E16EB-968E-4318-A309-6F62A37CEB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197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9D6F434-A854-45D9-8FEB-EA9AA14FB1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A960C1-F555-4484-9435-0472110894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BF1CD4-2CD5-4B09-BDC7-D1E9E32AF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AA5B8-8C02-4A30-8404-B8D2153A0EBC}" type="datetimeFigureOut">
              <a:rPr lang="en-GB" smtClean="0"/>
              <a:t>21/10/2021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75ADE-9681-430B-97F5-9935ABCD1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72FA6-3C9B-43FE-B567-C3BA1A794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E16EB-968E-4318-A309-6F62A37CEB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2666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85F28-0A1A-4576-B105-A49845885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AB0F9-0282-4C7C-BF27-0998940C38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908DF3-82AE-444A-B0CC-7DE2C5ECF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AA5B8-8C02-4A30-8404-B8D2153A0EBC}" type="datetimeFigureOut">
              <a:rPr lang="en-GB" smtClean="0"/>
              <a:t>21/10/2021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33B91C-246A-4AA4-937A-59F126BFF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96FF29-DEDA-47B8-8FE5-C412BD068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E16EB-968E-4318-A309-6F62A37CEB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2629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F1FC5-AEB0-4785-A313-9D7152209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CD8913-C024-45EF-AFEA-479B8E4A19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68F60B-C274-4BAF-9173-2C14C5541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AA5B8-8C02-4A30-8404-B8D2153A0EBC}" type="datetimeFigureOut">
              <a:rPr lang="en-GB" smtClean="0"/>
              <a:t>21/10/2021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ED1C3-675F-47B8-8E06-C3F8F827F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76B99F-939D-483D-B777-DF00CB518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E16EB-968E-4318-A309-6F62A37CEB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5656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3103D-611E-474D-8BF5-46AE5C211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828BB8-D9CD-41C0-B7B0-B67B81F340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B60AF2-9166-487D-B39E-7530F4EF80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636BA0-2930-42F8-8394-92369CFB4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AA5B8-8C02-4A30-8404-B8D2153A0EBC}" type="datetimeFigureOut">
              <a:rPr lang="en-GB" smtClean="0"/>
              <a:t>21/10/2021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F27F4B-A5A1-4E63-BCEC-A2C76A434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46BF54-F12E-480F-950E-6C22472A9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E16EB-968E-4318-A309-6F62A37CEB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6540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D7FB7-9274-417B-B67B-5E8CEC870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CC404B-9E1B-4C0A-A79A-B7622152EC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AF5B69-0A13-421C-8C81-0E73EA70A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7701DC-8AB5-4380-B084-95957F045F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1DC53F-6982-4847-B73A-60FC6A1860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6BAC25-FDE6-464A-AC00-DD6AAAB7B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AA5B8-8C02-4A30-8404-B8D2153A0EBC}" type="datetimeFigureOut">
              <a:rPr lang="en-GB" smtClean="0"/>
              <a:t>21/10/2021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0FE414-225D-4A6F-ABE4-D1EDBC1B0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4266AE-91BE-4990-A728-C82F3602E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E16EB-968E-4318-A309-6F62A37CEB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7229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6293F-80E1-4FA5-A0D1-49939F8CA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7C6427-51B3-4499-A3E4-4BC485034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AA5B8-8C02-4A30-8404-B8D2153A0EBC}" type="datetimeFigureOut">
              <a:rPr lang="en-GB" smtClean="0"/>
              <a:t>21/10/2021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83C24A-B3AB-4EF4-8844-8842DD863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4E43E7-B85A-496D-9764-0BE1426B4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E16EB-968E-4318-A309-6F62A37CEB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7979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505CF0-5A91-471A-93E9-5EBB0AC16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AA5B8-8C02-4A30-8404-B8D2153A0EBC}" type="datetimeFigureOut">
              <a:rPr lang="en-GB" smtClean="0"/>
              <a:t>21/10/2021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D517AD-09AE-4D3A-A66F-A7DE7CB0C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A6938B-D03E-4700-A9DB-C278E15E6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E16EB-968E-4318-A309-6F62A37CEB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1932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853D8-D3AE-4449-B51B-244BDD830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388D18-50B8-4451-84E5-4F362CCBF5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CE8CC7-5FD3-4D23-85D3-E953BA7B88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E867B9-AA0B-41E9-8AA2-0393AC3C0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AA5B8-8C02-4A30-8404-B8D2153A0EBC}" type="datetimeFigureOut">
              <a:rPr lang="en-GB" smtClean="0"/>
              <a:t>21/10/2021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5E413B-1CD1-43E1-848D-D44E9F64C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49FC7E-1EE0-442C-88B0-1F9E24820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E16EB-968E-4318-A309-6F62A37CEB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5341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58EFE-6760-4C65-83ED-37C93B3E9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16B8A6-C817-44A7-943E-FC57F7BF8A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979D2E-6063-4C7A-8250-6D99319344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E13ED1-9D27-4F99-B141-60597764A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AA5B8-8C02-4A30-8404-B8D2153A0EBC}" type="datetimeFigureOut">
              <a:rPr lang="en-GB" smtClean="0"/>
              <a:t>21/10/2021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6AB737-C0C8-4F06-9185-AD67F2F78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F070D7-431E-4ABF-80D5-104F94093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E16EB-968E-4318-A309-6F62A37CEB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9369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BA04AD-3012-456D-A125-A032D4381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ADD75C-E245-47AD-B847-4659E84B1B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4B2ABD-39A6-4DFD-B53C-8459CA2228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AA5B8-8C02-4A30-8404-B8D2153A0EBC}" type="datetimeFigureOut">
              <a:rPr lang="en-GB" smtClean="0"/>
              <a:t>21/10/2021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08A9F9-422C-401A-ABA8-9AAFE781C0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D4A27E-F9C4-4CC8-80A5-50ABF7D93D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7E16EB-968E-4318-A309-6F62A37CEB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8169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hyperlink" Target="https://www.wjec.co.uk/home/student-support/free-learning-tools-and-resources/new-blended-learning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hyperlink" Target="https://revisionworld.com/gcse-revision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12" Type="http://schemas.openxmlformats.org/officeDocument/2006/relationships/hyperlink" Target="https://www.physicsandmathstutor.com/" TargetMode="Externa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image" Target="../media/image12.png"/><Relationship Id="rId11" Type="http://schemas.openxmlformats.org/officeDocument/2006/relationships/hyperlink" Target="https://www.bbc.co.uk/bitesize" TargetMode="External"/><Relationship Id="rId5" Type="http://schemas.openxmlformats.org/officeDocument/2006/relationships/image" Target="../media/image3.png"/><Relationship Id="rId10" Type="http://schemas.openxmlformats.org/officeDocument/2006/relationships/hyperlink" Target="https://www.s-cool.co.uk/" TargetMode="External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6.PNG"/><Relationship Id="rId14" Type="http://schemas.openxmlformats.org/officeDocument/2006/relationships/hyperlink" Target="https://www.youtube.com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hyperlink" Target="https://www.amazon.co.uk/Casio-fx-83GTX-Scientific-Calculator-Black/dp/B07L5YWTPH?th=1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witter.com/Maesydderwen?ref_src=twsrc%5Egoogle%7Ctwcamp%5Eserp%7Ctwgr%5Eauthor" TargetMode="External"/><Relationship Id="rId5" Type="http://schemas.openxmlformats.org/officeDocument/2006/relationships/hyperlink" Target="https://www.facebook.com/Maesydderwen/" TargetMode="External"/><Relationship Id="rId4" Type="http://schemas.openxmlformats.org/officeDocument/2006/relationships/hyperlink" Target="mailto:office@maesydderwen-hs.powys.sch.uk" TargetMode="External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37212DBE-02A3-48E9-9737-0BFBFFB700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7816" y="0"/>
            <a:ext cx="4024184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211E543-3354-4B4D-9B05-71C81441AD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9" y="168798"/>
            <a:ext cx="2103579" cy="201469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6F112866-78E3-45E5-A4C2-993249C91709}"/>
              </a:ext>
            </a:extLst>
          </p:cNvPr>
          <p:cNvSpPr/>
          <p:nvPr/>
        </p:nvSpPr>
        <p:spPr>
          <a:xfrm>
            <a:off x="2899722" y="74142"/>
            <a:ext cx="4353694" cy="1323439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5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Working Together,</a:t>
            </a:r>
            <a:endParaRPr lang="en-US" sz="4000" b="1" spc="50" dirty="0">
              <a:ln w="9525" cmpd="sng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algn="ctr"/>
            <a:r>
              <a:rPr lang="en-US" sz="4000" b="1" cap="none" spc="5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Achieving </a:t>
            </a:r>
            <a:r>
              <a:rPr lang="en-US" sz="4000" b="1" spc="5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M</a:t>
            </a:r>
            <a:r>
              <a:rPr lang="en-US" sz="4000" b="1" cap="none" spc="5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ore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C871FA2-E8DB-4590-B2DE-79B6FF1A97D2}"/>
              </a:ext>
            </a:extLst>
          </p:cNvPr>
          <p:cNvSpPr txBox="1"/>
          <p:nvPr/>
        </p:nvSpPr>
        <p:spPr>
          <a:xfrm>
            <a:off x="198304" y="2395240"/>
            <a:ext cx="7651762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damsky SF" pitchFamily="2" charset="0"/>
              </a:rPr>
              <a:t>Year 10 and 11 Information Evening</a:t>
            </a:r>
          </a:p>
          <a:p>
            <a:pPr algn="ctr"/>
            <a:endParaRPr lang="en-GB" sz="4400" b="1" dirty="0">
              <a:solidFill>
                <a:schemeClr val="accent1">
                  <a:lumMod val="50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damsky SF" pitchFamily="2" charset="0"/>
            </a:endParaRPr>
          </a:p>
          <a:p>
            <a:pPr algn="ctr"/>
            <a:r>
              <a:rPr lang="en-GB" sz="4000" b="1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damsky SF" pitchFamily="2" charset="0"/>
              </a:rPr>
              <a:t>21</a:t>
            </a:r>
            <a:r>
              <a:rPr lang="en-GB" sz="4000" b="1" baseline="300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damsky SF" pitchFamily="2" charset="0"/>
              </a:rPr>
              <a:t>st</a:t>
            </a:r>
            <a:r>
              <a:rPr lang="en-GB" sz="4000" b="1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damsky SF" pitchFamily="2" charset="0"/>
              </a:rPr>
              <a:t> October 2021</a:t>
            </a:r>
          </a:p>
          <a:p>
            <a:pPr algn="ctr"/>
            <a:endParaRPr lang="en-GB" sz="4400" b="1" dirty="0">
              <a:solidFill>
                <a:schemeClr val="accent1">
                  <a:lumMod val="50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damsky SF" pitchFamily="2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6391BF3-3538-4E04-9EEF-75877D2BB5C3}"/>
              </a:ext>
            </a:extLst>
          </p:cNvPr>
          <p:cNvSpPr/>
          <p:nvPr/>
        </p:nvSpPr>
        <p:spPr>
          <a:xfrm>
            <a:off x="2899722" y="1409938"/>
            <a:ext cx="4353694" cy="584775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50" dirty="0" err="1">
                <a:ln w="9525" cmpd="sng">
                  <a:solidFill>
                    <a:srgbClr val="FFC000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Cydweithio</a:t>
            </a:r>
            <a:r>
              <a:rPr lang="en-US" sz="3200" b="1" cap="none" spc="50" dirty="0">
                <a:ln w="9525" cmpd="sng">
                  <a:solidFill>
                    <a:srgbClr val="FFC000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a </a:t>
            </a:r>
            <a:r>
              <a:rPr lang="en-US" sz="3200" b="1" cap="none" spc="50" dirty="0" err="1">
                <a:ln w="9525" cmpd="sng">
                  <a:solidFill>
                    <a:srgbClr val="FFC000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Chyflawni</a:t>
            </a:r>
            <a:endParaRPr lang="en-US" sz="3200" b="1" cap="none" spc="50" dirty="0">
              <a:ln w="9525" cmpd="sng">
                <a:solidFill>
                  <a:srgbClr val="FFC000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987732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E7631DA-8261-4A49-96B1-DE85EA90ACC7}"/>
              </a:ext>
            </a:extLst>
          </p:cNvPr>
          <p:cNvSpPr/>
          <p:nvPr/>
        </p:nvSpPr>
        <p:spPr>
          <a:xfrm>
            <a:off x="10515600" y="0"/>
            <a:ext cx="1676399" cy="685521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AB5264-CF5D-4412-86BD-57E59362F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-599"/>
            <a:ext cx="10598495" cy="1325563"/>
          </a:xfrm>
          <a:solidFill>
            <a:srgbClr val="002060"/>
          </a:solidFill>
        </p:spPr>
        <p:txBody>
          <a:bodyPr/>
          <a:lstStyle/>
          <a:p>
            <a:pPr algn="ctr"/>
            <a:r>
              <a:rPr lang="en-GB" sz="3600" b="1" u="sng" dirty="0">
                <a:solidFill>
                  <a:srgbClr val="FFC000"/>
                </a:solidFill>
              </a:rPr>
              <a:t>Opportunities for Revision – </a:t>
            </a:r>
            <a:r>
              <a:rPr lang="en-GB" sz="5400" b="1" u="sng" dirty="0">
                <a:solidFill>
                  <a:srgbClr val="FFC000"/>
                </a:solidFill>
              </a:rPr>
              <a:t>GCSE Pod</a:t>
            </a:r>
            <a:endParaRPr lang="en-GB" dirty="0">
              <a:solidFill>
                <a:srgbClr val="FFC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DB46FE-C895-4332-A064-1E1961B3AF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8495" y="5316796"/>
            <a:ext cx="1535326" cy="1470454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4DC0B61-3347-497D-A341-6E02B6951F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419" y="1457979"/>
            <a:ext cx="9060037" cy="5235051"/>
          </a:xfrm>
        </p:spPr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F4D3E2E-181D-449D-8EE3-8807BE547A3D}"/>
              </a:ext>
            </a:extLst>
          </p:cNvPr>
          <p:cNvSpPr/>
          <p:nvPr/>
        </p:nvSpPr>
        <p:spPr>
          <a:xfrm>
            <a:off x="10672377" y="230188"/>
            <a:ext cx="1362846" cy="1318569"/>
          </a:xfrm>
          <a:prstGeom prst="ellipse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DF5C6B5-0E96-4F54-9841-49299D8D3F48}"/>
              </a:ext>
            </a:extLst>
          </p:cNvPr>
          <p:cNvSpPr/>
          <p:nvPr/>
        </p:nvSpPr>
        <p:spPr>
          <a:xfrm>
            <a:off x="10672376" y="1999114"/>
            <a:ext cx="1362846" cy="1318569"/>
          </a:xfrm>
          <a:prstGeom prst="ellipse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0C68C23-6439-4E32-A0EC-7CE7D53B1F62}"/>
              </a:ext>
            </a:extLst>
          </p:cNvPr>
          <p:cNvSpPr/>
          <p:nvPr/>
        </p:nvSpPr>
        <p:spPr>
          <a:xfrm>
            <a:off x="10684735" y="3754481"/>
            <a:ext cx="1362846" cy="1318569"/>
          </a:xfrm>
          <a:prstGeom prst="ellipse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gcse pod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96480" y="1193999"/>
            <a:ext cx="10050846" cy="56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178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E7631DA-8261-4A49-96B1-DE85EA90ACC7}"/>
              </a:ext>
            </a:extLst>
          </p:cNvPr>
          <p:cNvSpPr/>
          <p:nvPr/>
        </p:nvSpPr>
        <p:spPr>
          <a:xfrm>
            <a:off x="10515600" y="0"/>
            <a:ext cx="1676399" cy="685521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AB5264-CF5D-4412-86BD-57E59362F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-599"/>
            <a:ext cx="10598495" cy="1325563"/>
          </a:xfrm>
          <a:solidFill>
            <a:srgbClr val="002060"/>
          </a:solidFill>
        </p:spPr>
        <p:txBody>
          <a:bodyPr/>
          <a:lstStyle/>
          <a:p>
            <a:pPr algn="ctr"/>
            <a:r>
              <a:rPr lang="en-GB" sz="3600" b="1" u="sng" dirty="0">
                <a:solidFill>
                  <a:srgbClr val="FFC000"/>
                </a:solidFill>
              </a:rPr>
              <a:t>Opportunities for Revision -</a:t>
            </a:r>
            <a:r>
              <a:rPr lang="en-GB" b="1" u="sng" dirty="0">
                <a:solidFill>
                  <a:srgbClr val="FFC000"/>
                </a:solidFill>
              </a:rPr>
              <a:t> </a:t>
            </a:r>
            <a:r>
              <a:rPr lang="en-GB" sz="5400" b="1" u="sng" dirty="0" err="1">
                <a:solidFill>
                  <a:srgbClr val="FFC000"/>
                </a:solidFill>
              </a:rPr>
              <a:t>MathsWatch</a:t>
            </a:r>
            <a:endParaRPr lang="en-GB" b="1" dirty="0">
              <a:solidFill>
                <a:srgbClr val="FFC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DB46FE-C895-4332-A064-1E1961B3AF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8495" y="5316796"/>
            <a:ext cx="1535326" cy="1470454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5F4D3E2E-181D-449D-8EE3-8807BE547A3D}"/>
              </a:ext>
            </a:extLst>
          </p:cNvPr>
          <p:cNvSpPr/>
          <p:nvPr/>
        </p:nvSpPr>
        <p:spPr>
          <a:xfrm>
            <a:off x="10672377" y="230188"/>
            <a:ext cx="1362846" cy="1318569"/>
          </a:xfrm>
          <a:prstGeom prst="ellipse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DF5C6B5-0E96-4F54-9841-49299D8D3F48}"/>
              </a:ext>
            </a:extLst>
          </p:cNvPr>
          <p:cNvSpPr/>
          <p:nvPr/>
        </p:nvSpPr>
        <p:spPr>
          <a:xfrm>
            <a:off x="10672376" y="1999114"/>
            <a:ext cx="1362846" cy="1318569"/>
          </a:xfrm>
          <a:prstGeom prst="ellipse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0C68C23-6439-4E32-A0EC-7CE7D53B1F62}"/>
              </a:ext>
            </a:extLst>
          </p:cNvPr>
          <p:cNvSpPr/>
          <p:nvPr/>
        </p:nvSpPr>
        <p:spPr>
          <a:xfrm>
            <a:off x="10684735" y="3754481"/>
            <a:ext cx="1362846" cy="1318569"/>
          </a:xfrm>
          <a:prstGeom prst="ellipse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mathswatch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8692" y="1400366"/>
            <a:ext cx="9697722" cy="5454845"/>
          </a:xfrm>
        </p:spPr>
      </p:pic>
    </p:spTree>
    <p:extLst>
      <p:ext uri="{BB962C8B-B14F-4D97-AF65-F5344CB8AC3E}">
        <p14:creationId xmlns:p14="http://schemas.microsoft.com/office/powerpoint/2010/main" val="2833311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E7631DA-8261-4A49-96B1-DE85EA90ACC7}"/>
              </a:ext>
            </a:extLst>
          </p:cNvPr>
          <p:cNvSpPr/>
          <p:nvPr/>
        </p:nvSpPr>
        <p:spPr>
          <a:xfrm>
            <a:off x="10515600" y="0"/>
            <a:ext cx="1676399" cy="685521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AB5264-CF5D-4412-86BD-57E59362F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-599"/>
            <a:ext cx="10598495" cy="1325563"/>
          </a:xfrm>
          <a:solidFill>
            <a:srgbClr val="002060"/>
          </a:solidFill>
        </p:spPr>
        <p:txBody>
          <a:bodyPr/>
          <a:lstStyle/>
          <a:p>
            <a:pPr algn="ctr"/>
            <a:r>
              <a:rPr lang="en-GB" sz="3600" b="1" u="sng" dirty="0">
                <a:solidFill>
                  <a:srgbClr val="FFC000"/>
                </a:solidFill>
              </a:rPr>
              <a:t>Opportunities for Revision -</a:t>
            </a:r>
            <a:r>
              <a:rPr lang="en-GB" b="1" u="sng" dirty="0">
                <a:solidFill>
                  <a:srgbClr val="FFC000"/>
                </a:solidFill>
              </a:rPr>
              <a:t> </a:t>
            </a:r>
            <a:r>
              <a:rPr lang="en-GB" sz="5400" b="1" u="sng" dirty="0" err="1">
                <a:solidFill>
                  <a:srgbClr val="FFC000"/>
                </a:solidFill>
              </a:rPr>
              <a:t>Tassomai</a:t>
            </a:r>
            <a:endParaRPr lang="en-GB" b="1" dirty="0">
              <a:solidFill>
                <a:srgbClr val="FFC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DB46FE-C895-4332-A064-1E1961B3AF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8495" y="5316796"/>
            <a:ext cx="1535326" cy="1470454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3" name="tassomai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3374" y="1336413"/>
            <a:ext cx="9307512" cy="5235575"/>
          </a:xfr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5F4D3E2E-181D-449D-8EE3-8807BE547A3D}"/>
              </a:ext>
            </a:extLst>
          </p:cNvPr>
          <p:cNvSpPr/>
          <p:nvPr/>
        </p:nvSpPr>
        <p:spPr>
          <a:xfrm>
            <a:off x="10672377" y="230188"/>
            <a:ext cx="1362846" cy="1318569"/>
          </a:xfrm>
          <a:prstGeom prst="ellipse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DF5C6B5-0E96-4F54-9841-49299D8D3F48}"/>
              </a:ext>
            </a:extLst>
          </p:cNvPr>
          <p:cNvSpPr/>
          <p:nvPr/>
        </p:nvSpPr>
        <p:spPr>
          <a:xfrm>
            <a:off x="10672376" y="1999114"/>
            <a:ext cx="1362846" cy="1318569"/>
          </a:xfrm>
          <a:prstGeom prst="ellipse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0C68C23-6439-4E32-A0EC-7CE7D53B1F62}"/>
              </a:ext>
            </a:extLst>
          </p:cNvPr>
          <p:cNvSpPr/>
          <p:nvPr/>
        </p:nvSpPr>
        <p:spPr>
          <a:xfrm>
            <a:off x="10684735" y="3754481"/>
            <a:ext cx="1362846" cy="1318569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555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E7631DA-8261-4A49-96B1-DE85EA90ACC7}"/>
              </a:ext>
            </a:extLst>
          </p:cNvPr>
          <p:cNvSpPr/>
          <p:nvPr/>
        </p:nvSpPr>
        <p:spPr>
          <a:xfrm>
            <a:off x="10515600" y="0"/>
            <a:ext cx="1676399" cy="685521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AB5264-CF5D-4412-86BD-57E59362F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-599"/>
            <a:ext cx="10598495" cy="1325563"/>
          </a:xfrm>
          <a:solidFill>
            <a:srgbClr val="002060"/>
          </a:solidFill>
        </p:spPr>
        <p:txBody>
          <a:bodyPr>
            <a:noAutofit/>
          </a:bodyPr>
          <a:lstStyle/>
          <a:p>
            <a:pPr algn="ctr"/>
            <a:r>
              <a:rPr lang="en-GB" sz="2000" b="1" u="sng" dirty="0">
                <a:solidFill>
                  <a:srgbClr val="FFC000"/>
                </a:solidFill>
              </a:rPr>
              <a:t>Opportunities for Revision –</a:t>
            </a:r>
            <a:r>
              <a:rPr lang="en-GB" sz="2800" b="1" u="sng" dirty="0">
                <a:solidFill>
                  <a:srgbClr val="FFC000"/>
                </a:solidFill>
              </a:rPr>
              <a:t> </a:t>
            </a:r>
            <a:r>
              <a:rPr lang="en-GB" sz="4000" b="1" u="sng" dirty="0">
                <a:solidFill>
                  <a:srgbClr val="FFC000"/>
                </a:solidFill>
              </a:rPr>
              <a:t>WJEC Blended Learning Materials</a:t>
            </a:r>
            <a:endParaRPr lang="en-GB" sz="2800" b="1" dirty="0">
              <a:solidFill>
                <a:srgbClr val="FFC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DB46FE-C895-4332-A064-1E1961B3AF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8495" y="5316796"/>
            <a:ext cx="1535326" cy="1470454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4DC0B61-3347-497D-A341-6E02B6951F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592" y="1417816"/>
            <a:ext cx="6186132" cy="1596534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-</a:t>
            </a:r>
            <a:r>
              <a:rPr lang="en-GB" b="1" dirty="0"/>
              <a:t>One of the benefits of lockdown is the production of MANY blended learning materials by the WJEC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F4D3E2E-181D-449D-8EE3-8807BE547A3D}"/>
              </a:ext>
            </a:extLst>
          </p:cNvPr>
          <p:cNvSpPr/>
          <p:nvPr/>
        </p:nvSpPr>
        <p:spPr>
          <a:xfrm>
            <a:off x="10672377" y="230188"/>
            <a:ext cx="1362846" cy="1318569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DF5C6B5-0E96-4F54-9841-49299D8D3F48}"/>
              </a:ext>
            </a:extLst>
          </p:cNvPr>
          <p:cNvSpPr/>
          <p:nvPr/>
        </p:nvSpPr>
        <p:spPr>
          <a:xfrm>
            <a:off x="10672376" y="1999114"/>
            <a:ext cx="1362846" cy="1318569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0C68C23-6439-4E32-A0EC-7CE7D53B1F62}"/>
              </a:ext>
            </a:extLst>
          </p:cNvPr>
          <p:cNvSpPr/>
          <p:nvPr/>
        </p:nvSpPr>
        <p:spPr>
          <a:xfrm>
            <a:off x="10684735" y="3754481"/>
            <a:ext cx="1362846" cy="1318569"/>
          </a:xfrm>
          <a:prstGeom prst="ellipse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847" y="3242669"/>
            <a:ext cx="6664668" cy="324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48" y="2954643"/>
            <a:ext cx="3738208" cy="3715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907121" y="1677660"/>
            <a:ext cx="30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9"/>
              </a:rPr>
              <a:t>Link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37580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E7631DA-8261-4A49-96B1-DE85EA90ACC7}"/>
              </a:ext>
            </a:extLst>
          </p:cNvPr>
          <p:cNvSpPr/>
          <p:nvPr/>
        </p:nvSpPr>
        <p:spPr>
          <a:xfrm>
            <a:off x="10515600" y="0"/>
            <a:ext cx="1676399" cy="685521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AB5264-CF5D-4412-86BD-57E59362F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-599"/>
            <a:ext cx="10598495" cy="1325563"/>
          </a:xfrm>
          <a:solidFill>
            <a:srgbClr val="002060"/>
          </a:solidFill>
        </p:spPr>
        <p:txBody>
          <a:bodyPr/>
          <a:lstStyle/>
          <a:p>
            <a:pPr algn="ctr"/>
            <a:r>
              <a:rPr lang="en-GB" b="1" u="sng" dirty="0">
                <a:solidFill>
                  <a:srgbClr val="FFC000"/>
                </a:solidFill>
              </a:rPr>
              <a:t>Supporting Your Child – Hints and Tips</a:t>
            </a:r>
            <a:endParaRPr lang="en-GB" dirty="0">
              <a:solidFill>
                <a:srgbClr val="FFC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DB46FE-C895-4332-A064-1E1961B3AF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8495" y="5316796"/>
            <a:ext cx="1535326" cy="1470454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4DC0B61-3347-497D-A341-6E02B6951F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419" y="1457979"/>
            <a:ext cx="10214404" cy="523505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b="1" dirty="0"/>
              <a:t>Ensure your child knows what their upcoming deadlines are </a:t>
            </a:r>
          </a:p>
          <a:p>
            <a:pPr marL="0" indent="0">
              <a:buNone/>
            </a:pPr>
            <a:r>
              <a:rPr lang="en-GB" dirty="0"/>
              <a:t>	</a:t>
            </a:r>
            <a:r>
              <a:rPr lang="en-GB" sz="2400" dirty="0"/>
              <a:t>-When are their examinations being held? </a:t>
            </a:r>
          </a:p>
          <a:p>
            <a:pPr marL="0" indent="0">
              <a:buNone/>
            </a:pPr>
            <a:r>
              <a:rPr lang="en-GB" sz="2400" dirty="0"/>
              <a:t>	-Are there any coursework/Non-Examinable Assessments? When?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/>
              <a:t>Ensure that homework and revision tasks are started in good time</a:t>
            </a:r>
            <a:r>
              <a:rPr lang="en-GB" dirty="0"/>
              <a:t>	</a:t>
            </a:r>
          </a:p>
          <a:p>
            <a:pPr marL="0" indent="0">
              <a:buNone/>
            </a:pPr>
            <a:r>
              <a:rPr lang="en-GB" sz="2400" dirty="0"/>
              <a:t>	-The best time to complete work at home is the same evening as it is given </a:t>
            </a:r>
          </a:p>
          <a:p>
            <a:pPr marL="0" indent="0">
              <a:buNone/>
            </a:pPr>
            <a:r>
              <a:rPr lang="en-GB" sz="2400" dirty="0"/>
              <a:t>	-The work is still fresh in your child’s mind and they will find it easier and 	more profitable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600" b="1" dirty="0"/>
              <a:t>Ensure that they have somewhere quiet to work, away from distractions</a:t>
            </a:r>
          </a:p>
          <a:p>
            <a:pPr marL="0" indent="0">
              <a:buNone/>
            </a:pPr>
            <a:r>
              <a:rPr lang="en-GB" sz="2400" dirty="0"/>
              <a:t>	-Mobile phones</a:t>
            </a:r>
          </a:p>
          <a:p>
            <a:pPr marL="0" indent="0">
              <a:buNone/>
            </a:pPr>
            <a:r>
              <a:rPr lang="en-GB" sz="2400" dirty="0"/>
              <a:t>	-Televisions</a:t>
            </a:r>
          </a:p>
          <a:p>
            <a:pPr marL="0" indent="0">
              <a:buNone/>
            </a:pPr>
            <a:r>
              <a:rPr lang="en-GB" sz="2400" dirty="0"/>
              <a:t>	-Games consoles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F4D3E2E-181D-449D-8EE3-8807BE547A3D}"/>
              </a:ext>
            </a:extLst>
          </p:cNvPr>
          <p:cNvSpPr/>
          <p:nvPr/>
        </p:nvSpPr>
        <p:spPr>
          <a:xfrm>
            <a:off x="10672377" y="230188"/>
            <a:ext cx="1362846" cy="1318569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DF5C6B5-0E96-4F54-9841-49299D8D3F48}"/>
              </a:ext>
            </a:extLst>
          </p:cNvPr>
          <p:cNvSpPr/>
          <p:nvPr/>
        </p:nvSpPr>
        <p:spPr>
          <a:xfrm>
            <a:off x="10672376" y="1999114"/>
            <a:ext cx="1362846" cy="1318569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0C68C23-6439-4E32-A0EC-7CE7D53B1F62}"/>
              </a:ext>
            </a:extLst>
          </p:cNvPr>
          <p:cNvSpPr/>
          <p:nvPr/>
        </p:nvSpPr>
        <p:spPr>
          <a:xfrm>
            <a:off x="10684735" y="3754481"/>
            <a:ext cx="1362846" cy="1318569"/>
          </a:xfrm>
          <a:prstGeom prst="ellipse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402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E7631DA-8261-4A49-96B1-DE85EA90ACC7}"/>
              </a:ext>
            </a:extLst>
          </p:cNvPr>
          <p:cNvSpPr/>
          <p:nvPr/>
        </p:nvSpPr>
        <p:spPr>
          <a:xfrm>
            <a:off x="10515600" y="0"/>
            <a:ext cx="1676399" cy="685521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AB5264-CF5D-4412-86BD-57E59362F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-599"/>
            <a:ext cx="10598495" cy="1325563"/>
          </a:xfrm>
          <a:solidFill>
            <a:srgbClr val="002060"/>
          </a:solidFill>
        </p:spPr>
        <p:txBody>
          <a:bodyPr/>
          <a:lstStyle/>
          <a:p>
            <a:pPr algn="ctr"/>
            <a:r>
              <a:rPr lang="en-GB" b="1" u="sng" dirty="0">
                <a:solidFill>
                  <a:srgbClr val="FFC000"/>
                </a:solidFill>
              </a:rPr>
              <a:t>Supporting Your Child – Revision Tips</a:t>
            </a:r>
            <a:endParaRPr lang="en-GB" dirty="0">
              <a:solidFill>
                <a:srgbClr val="FFC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DB46FE-C895-4332-A064-1E1961B3AF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8495" y="5316796"/>
            <a:ext cx="1535326" cy="1470454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3" name="revision tips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6027" y="1548757"/>
            <a:ext cx="7466564" cy="4200022"/>
          </a:xfr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5F4D3E2E-181D-449D-8EE3-8807BE547A3D}"/>
              </a:ext>
            </a:extLst>
          </p:cNvPr>
          <p:cNvSpPr/>
          <p:nvPr/>
        </p:nvSpPr>
        <p:spPr>
          <a:xfrm>
            <a:off x="10672377" y="230188"/>
            <a:ext cx="1362846" cy="1318569"/>
          </a:xfrm>
          <a:prstGeom prst="ellipse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DF5C6B5-0E96-4F54-9841-49299D8D3F48}"/>
              </a:ext>
            </a:extLst>
          </p:cNvPr>
          <p:cNvSpPr/>
          <p:nvPr/>
        </p:nvSpPr>
        <p:spPr>
          <a:xfrm>
            <a:off x="10672376" y="1999114"/>
            <a:ext cx="1362846" cy="1318569"/>
          </a:xfrm>
          <a:prstGeom prst="ellipse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0C68C23-6439-4E32-A0EC-7CE7D53B1F62}"/>
              </a:ext>
            </a:extLst>
          </p:cNvPr>
          <p:cNvSpPr/>
          <p:nvPr/>
        </p:nvSpPr>
        <p:spPr>
          <a:xfrm>
            <a:off x="10684735" y="3754481"/>
            <a:ext cx="1362846" cy="1318569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7693051" y="2061710"/>
            <a:ext cx="2584503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Revision websites: -</a:t>
            </a:r>
          </a:p>
          <a:p>
            <a:endParaRPr lang="en-GB" dirty="0">
              <a:hlinkClick r:id="rId10"/>
            </a:endParaRPr>
          </a:p>
          <a:p>
            <a:r>
              <a:rPr lang="en-GB" dirty="0">
                <a:hlinkClick r:id="rId10"/>
              </a:rPr>
              <a:t>S-cool.co.uk</a:t>
            </a:r>
            <a:endParaRPr lang="en-GB" dirty="0"/>
          </a:p>
          <a:p>
            <a:endParaRPr lang="en-GB" dirty="0"/>
          </a:p>
          <a:p>
            <a:r>
              <a:rPr lang="en-GB" dirty="0">
                <a:hlinkClick r:id="rId11"/>
              </a:rPr>
              <a:t>BBC Bitesize</a:t>
            </a:r>
            <a:endParaRPr lang="en-GB" dirty="0"/>
          </a:p>
          <a:p>
            <a:endParaRPr lang="en-GB" dirty="0"/>
          </a:p>
          <a:p>
            <a:r>
              <a:rPr lang="en-GB" dirty="0">
                <a:hlinkClick r:id="rId12"/>
              </a:rPr>
              <a:t>Physics and Maths Tutor</a:t>
            </a:r>
            <a:r>
              <a:rPr lang="en-GB" dirty="0"/>
              <a:t> </a:t>
            </a:r>
            <a:r>
              <a:rPr lang="en-GB" sz="1400" dirty="0"/>
              <a:t>(not just for Physics and Maths)</a:t>
            </a:r>
          </a:p>
          <a:p>
            <a:endParaRPr lang="en-GB" sz="1400" dirty="0"/>
          </a:p>
          <a:p>
            <a:r>
              <a:rPr lang="en-GB" dirty="0" err="1">
                <a:hlinkClick r:id="rId13"/>
              </a:rPr>
              <a:t>Revisionworld</a:t>
            </a:r>
            <a:endParaRPr lang="en-GB" dirty="0"/>
          </a:p>
          <a:p>
            <a:endParaRPr lang="en-GB" dirty="0"/>
          </a:p>
          <a:p>
            <a:r>
              <a:rPr lang="en-GB" dirty="0" err="1">
                <a:hlinkClick r:id="rId14"/>
              </a:rPr>
              <a:t>Youtube</a:t>
            </a:r>
            <a:r>
              <a:rPr lang="en-GB" dirty="0"/>
              <a:t> (revision videos)</a:t>
            </a:r>
          </a:p>
        </p:txBody>
      </p:sp>
    </p:spTree>
    <p:extLst>
      <p:ext uri="{BB962C8B-B14F-4D97-AF65-F5344CB8AC3E}">
        <p14:creationId xmlns:p14="http://schemas.microsoft.com/office/powerpoint/2010/main" val="1671105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E7631DA-8261-4A49-96B1-DE85EA90ACC7}"/>
              </a:ext>
            </a:extLst>
          </p:cNvPr>
          <p:cNvSpPr/>
          <p:nvPr/>
        </p:nvSpPr>
        <p:spPr>
          <a:xfrm>
            <a:off x="10515600" y="0"/>
            <a:ext cx="1676399" cy="685521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AB5264-CF5D-4412-86BD-57E59362F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-599"/>
            <a:ext cx="10598495" cy="1325563"/>
          </a:xfrm>
          <a:solidFill>
            <a:srgbClr val="002060"/>
          </a:solidFill>
        </p:spPr>
        <p:txBody>
          <a:bodyPr/>
          <a:lstStyle/>
          <a:p>
            <a:pPr algn="ctr"/>
            <a:r>
              <a:rPr lang="en-GB" b="1" u="sng" dirty="0">
                <a:solidFill>
                  <a:srgbClr val="FFC000"/>
                </a:solidFill>
              </a:rPr>
              <a:t>Supporting Your Child – Hints and Tips</a:t>
            </a:r>
            <a:endParaRPr lang="en-GB" dirty="0">
              <a:solidFill>
                <a:srgbClr val="FFC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DB46FE-C895-4332-A064-1E1961B3AF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8495" y="5316796"/>
            <a:ext cx="1535326" cy="1470454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4DC0B61-3347-497D-A341-6E02B6951F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419" y="1457979"/>
            <a:ext cx="10214404" cy="523505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b="1" dirty="0"/>
              <a:t>Talk to your child about the importance of trying their best </a:t>
            </a:r>
            <a:r>
              <a:rPr lang="en-GB" dirty="0"/>
              <a:t>and aiming to at least meet their target grades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/>
              <a:t>Ensure that your child asks for help and support as and when necessary </a:t>
            </a:r>
            <a:r>
              <a:rPr lang="en-GB" dirty="0"/>
              <a:t>– </a:t>
            </a:r>
            <a:r>
              <a:rPr lang="en-GB" dirty="0">
                <a:solidFill>
                  <a:srgbClr val="FF0000"/>
                </a:solidFill>
              </a:rPr>
              <a:t>don’t leave it until just before the exam!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/>
              <a:t>Encourage them to start preparing early </a:t>
            </a:r>
          </a:p>
          <a:p>
            <a:pPr marL="0" indent="0">
              <a:buNone/>
            </a:pPr>
            <a:r>
              <a:rPr lang="en-GB" dirty="0"/>
              <a:t>	-Keeping up to date with Daily Goals on </a:t>
            </a:r>
            <a:r>
              <a:rPr lang="en-GB" dirty="0" err="1"/>
              <a:t>Tassomai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	-Complete their </a:t>
            </a:r>
            <a:r>
              <a:rPr lang="en-GB" dirty="0" err="1"/>
              <a:t>MathsWatch</a:t>
            </a:r>
            <a:r>
              <a:rPr lang="en-GB" dirty="0"/>
              <a:t> tasks </a:t>
            </a:r>
          </a:p>
          <a:p>
            <a:pPr marL="0" indent="0">
              <a:buNone/>
            </a:pPr>
            <a:r>
              <a:rPr lang="en-GB" dirty="0"/>
              <a:t>	-Use GCSE Pod to revise topics or ideas that they struggle with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/>
              <a:t>Make sure that they make time for exercise and time away from preparation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F4D3E2E-181D-449D-8EE3-8807BE547A3D}"/>
              </a:ext>
            </a:extLst>
          </p:cNvPr>
          <p:cNvSpPr/>
          <p:nvPr/>
        </p:nvSpPr>
        <p:spPr>
          <a:xfrm>
            <a:off x="10672377" y="230188"/>
            <a:ext cx="1362846" cy="1318569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DF5C6B5-0E96-4F54-9841-49299D8D3F48}"/>
              </a:ext>
            </a:extLst>
          </p:cNvPr>
          <p:cNvSpPr/>
          <p:nvPr/>
        </p:nvSpPr>
        <p:spPr>
          <a:xfrm>
            <a:off x="10672376" y="1999114"/>
            <a:ext cx="1362846" cy="1318569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0C68C23-6439-4E32-A0EC-7CE7D53B1F62}"/>
              </a:ext>
            </a:extLst>
          </p:cNvPr>
          <p:cNvSpPr/>
          <p:nvPr/>
        </p:nvSpPr>
        <p:spPr>
          <a:xfrm>
            <a:off x="10684735" y="3754481"/>
            <a:ext cx="1362846" cy="1318569"/>
          </a:xfrm>
          <a:prstGeom prst="ellipse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09351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E7631DA-8261-4A49-96B1-DE85EA90ACC7}"/>
              </a:ext>
            </a:extLst>
          </p:cNvPr>
          <p:cNvSpPr/>
          <p:nvPr/>
        </p:nvSpPr>
        <p:spPr>
          <a:xfrm>
            <a:off x="10515600" y="0"/>
            <a:ext cx="1676399" cy="685521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AB5264-CF5D-4412-86BD-57E59362F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-599"/>
            <a:ext cx="10598495" cy="1325563"/>
          </a:xfrm>
          <a:solidFill>
            <a:srgbClr val="002060"/>
          </a:solidFill>
        </p:spPr>
        <p:txBody>
          <a:bodyPr/>
          <a:lstStyle/>
          <a:p>
            <a:pPr algn="ctr"/>
            <a:r>
              <a:rPr lang="en-GB" b="1" u="sng" dirty="0">
                <a:solidFill>
                  <a:srgbClr val="FFC000"/>
                </a:solidFill>
              </a:rPr>
              <a:t>Supporting Your Child – Hints and Tips</a:t>
            </a:r>
            <a:endParaRPr lang="en-GB" dirty="0">
              <a:solidFill>
                <a:srgbClr val="FFC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DB46FE-C895-4332-A064-1E1961B3AF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8495" y="5316796"/>
            <a:ext cx="1535326" cy="1470454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4DC0B61-3347-497D-A341-6E02B6951F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419" y="1457979"/>
            <a:ext cx="10214404" cy="52350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/>
              <a:t>Encourage your child to check they have the correct equipment for learning each day: -</a:t>
            </a:r>
          </a:p>
          <a:p>
            <a:pPr marL="0" indent="0">
              <a:buNone/>
            </a:pPr>
            <a:r>
              <a:rPr lang="en-GB" dirty="0"/>
              <a:t>	-Basic stationary e.g. pen, pencil, ruler calculator</a:t>
            </a:r>
          </a:p>
          <a:p>
            <a:pPr marL="0" indent="0">
              <a:buNone/>
            </a:pPr>
            <a:r>
              <a:rPr lang="en-GB" dirty="0"/>
              <a:t>	-Books/files and completed homework for each timetabled 	lesson</a:t>
            </a:r>
          </a:p>
          <a:p>
            <a:pPr marL="0" indent="0">
              <a:buNone/>
            </a:pPr>
            <a:r>
              <a:rPr lang="en-GB" dirty="0"/>
              <a:t>	-Subject specific equipment e.g. PE kit, ingredients for Food 	Technology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Recommended calculator </a:t>
            </a:r>
            <a:r>
              <a:rPr lang="en-GB" dirty="0">
                <a:hlinkClick r:id="rId4"/>
              </a:rPr>
              <a:t>link</a:t>
            </a:r>
            <a:r>
              <a:rPr lang="en-GB" dirty="0"/>
              <a:t> (CASIO FX83) </a:t>
            </a:r>
            <a:r>
              <a:rPr lang="en-GB" sz="2000" dirty="0"/>
              <a:t>– available online or in-store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F4D3E2E-181D-449D-8EE3-8807BE547A3D}"/>
              </a:ext>
            </a:extLst>
          </p:cNvPr>
          <p:cNvSpPr/>
          <p:nvPr/>
        </p:nvSpPr>
        <p:spPr>
          <a:xfrm>
            <a:off x="10672377" y="230188"/>
            <a:ext cx="1362846" cy="1318569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DF5C6B5-0E96-4F54-9841-49299D8D3F48}"/>
              </a:ext>
            </a:extLst>
          </p:cNvPr>
          <p:cNvSpPr/>
          <p:nvPr/>
        </p:nvSpPr>
        <p:spPr>
          <a:xfrm>
            <a:off x="10672376" y="1999114"/>
            <a:ext cx="1362846" cy="1318569"/>
          </a:xfrm>
          <a:prstGeom prst="ellipse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0C68C23-6439-4E32-A0EC-7CE7D53B1F62}"/>
              </a:ext>
            </a:extLst>
          </p:cNvPr>
          <p:cNvSpPr/>
          <p:nvPr/>
        </p:nvSpPr>
        <p:spPr>
          <a:xfrm>
            <a:off x="10684735" y="3754481"/>
            <a:ext cx="1362846" cy="1318569"/>
          </a:xfrm>
          <a:prstGeom prst="ellipse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57651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E7631DA-8261-4A49-96B1-DE85EA90ACC7}"/>
              </a:ext>
            </a:extLst>
          </p:cNvPr>
          <p:cNvSpPr/>
          <p:nvPr/>
        </p:nvSpPr>
        <p:spPr>
          <a:xfrm>
            <a:off x="10515600" y="0"/>
            <a:ext cx="1676399" cy="685521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AB5264-CF5D-4412-86BD-57E59362F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-599"/>
            <a:ext cx="10598495" cy="1325563"/>
          </a:xfrm>
          <a:solidFill>
            <a:srgbClr val="002060"/>
          </a:solidFill>
        </p:spPr>
        <p:txBody>
          <a:bodyPr/>
          <a:lstStyle/>
          <a:p>
            <a:pPr algn="ctr"/>
            <a:r>
              <a:rPr lang="en-GB" b="1" u="sng" dirty="0">
                <a:solidFill>
                  <a:srgbClr val="FFC000"/>
                </a:solidFill>
              </a:rPr>
              <a:t>Supporting Your Child – Hints and Tips</a:t>
            </a:r>
            <a:endParaRPr lang="en-GB" dirty="0">
              <a:solidFill>
                <a:srgbClr val="FFC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DB46FE-C895-4332-A064-1E1961B3AF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8495" y="5316796"/>
            <a:ext cx="1535326" cy="1470454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4DC0B61-3347-497D-A341-6E02B6951F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419" y="1457979"/>
            <a:ext cx="10214404" cy="523505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b="1" dirty="0"/>
              <a:t>Discuss the value of good education and the life-long benefits</a:t>
            </a:r>
          </a:p>
          <a:p>
            <a:pPr marL="0" indent="0">
              <a:buNone/>
            </a:pPr>
            <a:endParaRPr lang="en-GB" sz="2000" b="1" dirty="0"/>
          </a:p>
          <a:p>
            <a:pPr marL="0" indent="0">
              <a:buNone/>
            </a:pPr>
            <a:endParaRPr lang="en-GB" sz="2000" b="1" dirty="0"/>
          </a:p>
          <a:p>
            <a:pPr marL="0" indent="0">
              <a:buNone/>
            </a:pPr>
            <a:r>
              <a:rPr lang="en-GB" b="1" dirty="0"/>
              <a:t>Highlight the life-long skills developed </a:t>
            </a:r>
            <a:r>
              <a:rPr lang="en-GB" dirty="0"/>
              <a:t>– literacy, numeracy, problem solving, critical thinking, creative thinking and many others</a:t>
            </a:r>
            <a:endParaRPr lang="en-GB" b="1" dirty="0"/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b="1" dirty="0"/>
              <a:t>Specific courses and skills: -</a:t>
            </a:r>
          </a:p>
          <a:p>
            <a:pPr marL="0" indent="0">
              <a:buNone/>
            </a:pPr>
            <a:r>
              <a:rPr lang="en-GB" sz="2400" b="1" dirty="0"/>
              <a:t>-SWEET – </a:t>
            </a:r>
            <a:r>
              <a:rPr lang="en-GB" sz="2400" dirty="0"/>
              <a:t>develops your child’s personal, social and emotional wellbeing, giving them strategies to lead a fulfilling future</a:t>
            </a:r>
          </a:p>
          <a:p>
            <a:pPr marL="0" indent="0">
              <a:buNone/>
            </a:pPr>
            <a:r>
              <a:rPr lang="en-GB" sz="2400" b="1" dirty="0"/>
              <a:t>-</a:t>
            </a:r>
            <a:r>
              <a:rPr lang="en-GB" sz="2400" b="1" dirty="0" err="1"/>
              <a:t>LiFE</a:t>
            </a:r>
            <a:r>
              <a:rPr lang="en-GB" sz="2400" b="1" dirty="0"/>
              <a:t> </a:t>
            </a:r>
            <a:r>
              <a:rPr lang="en-GB" sz="2400" dirty="0"/>
              <a:t>– Financial qualification, developing money and financial skills </a:t>
            </a:r>
            <a:r>
              <a:rPr lang="en-GB" sz="2400"/>
              <a:t>and sense</a:t>
            </a:r>
            <a:endParaRPr lang="en-GB" sz="2400" b="1" dirty="0"/>
          </a:p>
          <a:p>
            <a:pPr marL="0" indent="0">
              <a:buNone/>
            </a:pPr>
            <a:r>
              <a:rPr lang="en-GB" sz="2400" b="1" dirty="0"/>
              <a:t>-Skills Challenge Certificate – </a:t>
            </a:r>
            <a:r>
              <a:rPr lang="en-GB" sz="2400" dirty="0"/>
              <a:t>develops problem solving and independent working skills (training your child up in the skills required for 6</a:t>
            </a:r>
            <a:r>
              <a:rPr lang="en-GB" sz="2400" baseline="30000" dirty="0"/>
              <a:t>th</a:t>
            </a:r>
            <a:r>
              <a:rPr lang="en-GB" sz="2400" dirty="0"/>
              <a:t> Form, College and University)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F4D3E2E-181D-449D-8EE3-8807BE547A3D}"/>
              </a:ext>
            </a:extLst>
          </p:cNvPr>
          <p:cNvSpPr/>
          <p:nvPr/>
        </p:nvSpPr>
        <p:spPr>
          <a:xfrm>
            <a:off x="10672377" y="230188"/>
            <a:ext cx="1362846" cy="1318569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DF5C6B5-0E96-4F54-9841-49299D8D3F48}"/>
              </a:ext>
            </a:extLst>
          </p:cNvPr>
          <p:cNvSpPr/>
          <p:nvPr/>
        </p:nvSpPr>
        <p:spPr>
          <a:xfrm>
            <a:off x="10672376" y="1999114"/>
            <a:ext cx="1362846" cy="1318569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0C68C23-6439-4E32-A0EC-7CE7D53B1F62}"/>
              </a:ext>
            </a:extLst>
          </p:cNvPr>
          <p:cNvSpPr/>
          <p:nvPr/>
        </p:nvSpPr>
        <p:spPr>
          <a:xfrm>
            <a:off x="10684735" y="3754481"/>
            <a:ext cx="1362846" cy="1318569"/>
          </a:xfrm>
          <a:prstGeom prst="ellipse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14722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E7631DA-8261-4A49-96B1-DE85EA90ACC7}"/>
              </a:ext>
            </a:extLst>
          </p:cNvPr>
          <p:cNvSpPr/>
          <p:nvPr/>
        </p:nvSpPr>
        <p:spPr>
          <a:xfrm>
            <a:off x="10515600" y="0"/>
            <a:ext cx="1676399" cy="685521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AB5264-CF5D-4412-86BD-57E59362F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-599"/>
            <a:ext cx="10598495" cy="1325563"/>
          </a:xfrm>
          <a:solidFill>
            <a:srgbClr val="002060"/>
          </a:solidFill>
        </p:spPr>
        <p:txBody>
          <a:bodyPr/>
          <a:lstStyle/>
          <a:p>
            <a:pPr algn="ctr"/>
            <a:r>
              <a:rPr lang="en-GB" b="1" u="sng" dirty="0">
                <a:solidFill>
                  <a:srgbClr val="FFC000"/>
                </a:solidFill>
              </a:rPr>
              <a:t>Supporting Your Child – </a:t>
            </a:r>
            <a:r>
              <a:rPr lang="en-GB" b="1" u="sng" dirty="0" err="1">
                <a:solidFill>
                  <a:srgbClr val="FFC000"/>
                </a:solidFill>
              </a:rPr>
              <a:t>Classcharts</a:t>
            </a:r>
            <a:endParaRPr lang="en-GB" dirty="0">
              <a:solidFill>
                <a:srgbClr val="FFC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DB46FE-C895-4332-A064-1E1961B3AF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8495" y="5316796"/>
            <a:ext cx="1535326" cy="1470454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4DC0B61-3347-497D-A341-6E02B6951F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419" y="1457979"/>
            <a:ext cx="10214404" cy="52350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/>
              <a:t>-Use your </a:t>
            </a:r>
            <a:r>
              <a:rPr lang="en-GB" b="1" dirty="0" err="1"/>
              <a:t>Classcharts</a:t>
            </a:r>
            <a:r>
              <a:rPr lang="en-GB" b="1" dirty="0"/>
              <a:t> login to track your child’s progress lesson-by-lesson</a:t>
            </a:r>
          </a:p>
          <a:p>
            <a:pPr marL="0" indent="0">
              <a:buNone/>
            </a:pPr>
            <a:endParaRPr lang="en-GB" sz="2400" b="1" dirty="0"/>
          </a:p>
          <a:p>
            <a:pPr marL="0" indent="0">
              <a:buNone/>
            </a:pPr>
            <a:r>
              <a:rPr lang="en-GB" b="1" dirty="0"/>
              <a:t>-Speak to your child about any issues that arise</a:t>
            </a: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b="1" dirty="0"/>
              <a:t>-Celebrate their successes</a:t>
            </a: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b="1" dirty="0"/>
              <a:t>-Contact us if there are concerns</a:t>
            </a:r>
            <a:endParaRPr lang="en-GB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F4D3E2E-181D-449D-8EE3-8807BE547A3D}"/>
              </a:ext>
            </a:extLst>
          </p:cNvPr>
          <p:cNvSpPr/>
          <p:nvPr/>
        </p:nvSpPr>
        <p:spPr>
          <a:xfrm>
            <a:off x="10672377" y="230188"/>
            <a:ext cx="1362846" cy="1318569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DF5C6B5-0E96-4F54-9841-49299D8D3F48}"/>
              </a:ext>
            </a:extLst>
          </p:cNvPr>
          <p:cNvSpPr/>
          <p:nvPr/>
        </p:nvSpPr>
        <p:spPr>
          <a:xfrm>
            <a:off x="10672376" y="1999114"/>
            <a:ext cx="1362846" cy="1318569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0C68C23-6439-4E32-A0EC-7CE7D53B1F62}"/>
              </a:ext>
            </a:extLst>
          </p:cNvPr>
          <p:cNvSpPr/>
          <p:nvPr/>
        </p:nvSpPr>
        <p:spPr>
          <a:xfrm>
            <a:off x="10684735" y="3754481"/>
            <a:ext cx="1362846" cy="1318569"/>
          </a:xfrm>
          <a:prstGeom prst="ellipse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6" name="Picture 2" descr="Class Charts - The Kingsway School">
            <a:extLst>
              <a:ext uri="{FF2B5EF4-FFF2-40B4-BE49-F238E27FC236}">
                <a16:creationId xmlns:a16="http://schemas.microsoft.com/office/drawing/2014/main" id="{7B8537AE-73A5-449E-945F-042639617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283" y="2092219"/>
            <a:ext cx="2467674" cy="143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alewood Academy - Class Charts">
            <a:extLst>
              <a:ext uri="{FF2B5EF4-FFF2-40B4-BE49-F238E27FC236}">
                <a16:creationId xmlns:a16="http://schemas.microsoft.com/office/drawing/2014/main" id="{FA395E79-3A9F-4D06-80E5-4EC6EBAB5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439" y="3754481"/>
            <a:ext cx="4088234" cy="2808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98517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E7631DA-8261-4A49-96B1-DE85EA90ACC7}"/>
              </a:ext>
            </a:extLst>
          </p:cNvPr>
          <p:cNvSpPr/>
          <p:nvPr/>
        </p:nvSpPr>
        <p:spPr>
          <a:xfrm>
            <a:off x="10515600" y="0"/>
            <a:ext cx="1676399" cy="685521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AB5264-CF5D-4412-86BD-57E59362F88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2060"/>
          </a:solidFill>
        </p:spPr>
        <p:txBody>
          <a:bodyPr/>
          <a:lstStyle/>
          <a:p>
            <a:pPr algn="ctr"/>
            <a:r>
              <a:rPr lang="en-GB" b="1" u="sng" dirty="0">
                <a:solidFill>
                  <a:srgbClr val="FFC000"/>
                </a:solidFill>
              </a:rPr>
              <a:t>The Pastoral Team</a:t>
            </a:r>
            <a:endParaRPr lang="en-GB" dirty="0">
              <a:solidFill>
                <a:srgbClr val="FFC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Year 10 Pastoral Support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4DC0B61-3347-497D-A341-6E02B6951F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4185633" cy="368458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dirty="0"/>
              <a:t>10PSM – Mr Paul Martin</a:t>
            </a:r>
          </a:p>
          <a:p>
            <a:pPr marL="0" indent="0">
              <a:buNone/>
            </a:pPr>
            <a:r>
              <a:rPr lang="en-GB" dirty="0"/>
              <a:t>10KR – Mrs Emma Elliott</a:t>
            </a:r>
          </a:p>
          <a:p>
            <a:pPr marL="0" indent="0">
              <a:buNone/>
            </a:pPr>
            <a:r>
              <a:rPr lang="en-GB" dirty="0"/>
              <a:t>10KG – Miss Katy </a:t>
            </a:r>
            <a:r>
              <a:rPr lang="en-GB" dirty="0" err="1"/>
              <a:t>Gullam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Pastoral Support Officer – Mr </a:t>
            </a:r>
            <a:r>
              <a:rPr lang="en-GB" dirty="0" err="1"/>
              <a:t>Huw</a:t>
            </a:r>
            <a:r>
              <a:rPr lang="en-GB" dirty="0"/>
              <a:t> Thomas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dirty="0"/>
              <a:t>Year 11 Pastoral Team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233823" cy="368458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dirty="0"/>
              <a:t>11Y – Miss Alyson Thomas</a:t>
            </a:r>
          </a:p>
          <a:p>
            <a:pPr marL="0" indent="0">
              <a:buNone/>
            </a:pPr>
            <a:r>
              <a:rPr lang="en-GB" dirty="0"/>
              <a:t>11S – Mrs Jessica Wright</a:t>
            </a:r>
          </a:p>
          <a:p>
            <a:pPr marL="0" indent="0">
              <a:buNone/>
            </a:pPr>
            <a:r>
              <a:rPr lang="en-GB" dirty="0"/>
              <a:t>11A – Ms Jan Millar</a:t>
            </a:r>
          </a:p>
          <a:p>
            <a:pPr marL="0" indent="0">
              <a:buNone/>
            </a:pPr>
            <a:r>
              <a:rPr lang="en-GB" dirty="0"/>
              <a:t>11D  - Miss Hayley </a:t>
            </a:r>
            <a:r>
              <a:rPr lang="en-GB" dirty="0" err="1"/>
              <a:t>Lougher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Learning Support Officer – Mrs Lucy Watkins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DB46FE-C895-4332-A064-1E1961B3AF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8495" y="5316796"/>
            <a:ext cx="1535326" cy="1470454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5F4D3E2E-181D-449D-8EE3-8807BE547A3D}"/>
              </a:ext>
            </a:extLst>
          </p:cNvPr>
          <p:cNvSpPr/>
          <p:nvPr/>
        </p:nvSpPr>
        <p:spPr>
          <a:xfrm>
            <a:off x="10672377" y="230188"/>
            <a:ext cx="1362846" cy="1318569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DF5C6B5-0E96-4F54-9841-49299D8D3F48}"/>
              </a:ext>
            </a:extLst>
          </p:cNvPr>
          <p:cNvSpPr/>
          <p:nvPr/>
        </p:nvSpPr>
        <p:spPr>
          <a:xfrm>
            <a:off x="10672376" y="1999114"/>
            <a:ext cx="1362846" cy="1318569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0C68C23-6439-4E32-A0EC-7CE7D53B1F62}"/>
              </a:ext>
            </a:extLst>
          </p:cNvPr>
          <p:cNvSpPr/>
          <p:nvPr/>
        </p:nvSpPr>
        <p:spPr>
          <a:xfrm>
            <a:off x="10684735" y="3754481"/>
            <a:ext cx="1362846" cy="1318569"/>
          </a:xfrm>
          <a:prstGeom prst="ellipse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69274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E7631DA-8261-4A49-96B1-DE85EA90ACC7}"/>
              </a:ext>
            </a:extLst>
          </p:cNvPr>
          <p:cNvSpPr/>
          <p:nvPr/>
        </p:nvSpPr>
        <p:spPr>
          <a:xfrm>
            <a:off x="10515600" y="0"/>
            <a:ext cx="1676399" cy="685521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AB5264-CF5D-4412-86BD-57E59362F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-599"/>
            <a:ext cx="10598495" cy="1325563"/>
          </a:xfrm>
          <a:solidFill>
            <a:srgbClr val="002060"/>
          </a:solidFill>
        </p:spPr>
        <p:txBody>
          <a:bodyPr/>
          <a:lstStyle/>
          <a:p>
            <a:pPr algn="ctr"/>
            <a:r>
              <a:rPr lang="en-GB" b="1" u="sng" dirty="0">
                <a:solidFill>
                  <a:srgbClr val="FFC000"/>
                </a:solidFill>
              </a:rPr>
              <a:t>Contact Us</a:t>
            </a:r>
            <a:endParaRPr lang="en-GB" dirty="0">
              <a:solidFill>
                <a:srgbClr val="FFC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DB46FE-C895-4332-A064-1E1961B3AF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8495" y="5316796"/>
            <a:ext cx="1535326" cy="1470454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4DC0B61-3347-497D-A341-6E02B6951F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419" y="1457979"/>
            <a:ext cx="10214404" cy="52350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/>
              <a:t>Telephone – (01639) 842115</a:t>
            </a: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b="1" dirty="0"/>
              <a:t>Email – </a:t>
            </a:r>
            <a:r>
              <a:rPr lang="en-GB" b="1" dirty="0">
                <a:hlinkClick r:id="rId4"/>
              </a:rPr>
              <a:t>office@maesydderwen-hs.powys.sch.uk</a:t>
            </a:r>
            <a:endParaRPr lang="en-GB" b="1" dirty="0"/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b="1" dirty="0"/>
              <a:t>Facebook – </a:t>
            </a:r>
            <a:r>
              <a:rPr lang="en-GB" b="1" dirty="0">
                <a:hlinkClick r:id="rId5"/>
              </a:rPr>
              <a:t>facebook.com/</a:t>
            </a:r>
            <a:r>
              <a:rPr lang="en-GB" b="1" dirty="0" err="1">
                <a:hlinkClick r:id="rId5"/>
              </a:rPr>
              <a:t>Maesydderwen</a:t>
            </a:r>
            <a:endParaRPr lang="en-GB" b="1" dirty="0"/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b="1" dirty="0"/>
              <a:t>Twitter - </a:t>
            </a:r>
            <a:r>
              <a:rPr lang="en-GB" b="1" dirty="0">
                <a:hlinkClick r:id="rId6"/>
              </a:rPr>
              <a:t>@</a:t>
            </a:r>
            <a:r>
              <a:rPr lang="en-GB" b="1" dirty="0" err="1">
                <a:hlinkClick r:id="rId6"/>
              </a:rPr>
              <a:t>Maesydderwen</a:t>
            </a:r>
            <a:endParaRPr lang="en-GB" b="1" dirty="0"/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b="1" dirty="0" err="1"/>
              <a:t>Schoop</a:t>
            </a:r>
            <a:r>
              <a:rPr lang="en-GB" b="1" dirty="0"/>
              <a:t> – Downloadable app (activation code 20472)</a:t>
            </a:r>
            <a:endParaRPr lang="en-GB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F4D3E2E-181D-449D-8EE3-8807BE547A3D}"/>
              </a:ext>
            </a:extLst>
          </p:cNvPr>
          <p:cNvSpPr/>
          <p:nvPr/>
        </p:nvSpPr>
        <p:spPr>
          <a:xfrm>
            <a:off x="10672377" y="230188"/>
            <a:ext cx="1362846" cy="1318569"/>
          </a:xfrm>
          <a:prstGeom prst="ellipse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DF5C6B5-0E96-4F54-9841-49299D8D3F48}"/>
              </a:ext>
            </a:extLst>
          </p:cNvPr>
          <p:cNvSpPr/>
          <p:nvPr/>
        </p:nvSpPr>
        <p:spPr>
          <a:xfrm>
            <a:off x="10672376" y="1999114"/>
            <a:ext cx="1362846" cy="1318569"/>
          </a:xfrm>
          <a:prstGeom prst="ellipse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0C68C23-6439-4E32-A0EC-7CE7D53B1F62}"/>
              </a:ext>
            </a:extLst>
          </p:cNvPr>
          <p:cNvSpPr/>
          <p:nvPr/>
        </p:nvSpPr>
        <p:spPr>
          <a:xfrm>
            <a:off x="10684735" y="3754481"/>
            <a:ext cx="1362846" cy="1318569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9377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E7631DA-8261-4A49-96B1-DE85EA90ACC7}"/>
              </a:ext>
            </a:extLst>
          </p:cNvPr>
          <p:cNvSpPr/>
          <p:nvPr/>
        </p:nvSpPr>
        <p:spPr>
          <a:xfrm>
            <a:off x="10515600" y="0"/>
            <a:ext cx="1676399" cy="685521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AB5264-CF5D-4412-86BD-57E59362F88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2060"/>
          </a:solidFill>
        </p:spPr>
        <p:txBody>
          <a:bodyPr/>
          <a:lstStyle/>
          <a:p>
            <a:pPr algn="ctr"/>
            <a:r>
              <a:rPr lang="en-GB" b="1" u="sng" dirty="0">
                <a:solidFill>
                  <a:srgbClr val="FFC000"/>
                </a:solidFill>
              </a:rPr>
              <a:t>Pastoral Support/Interventions</a:t>
            </a:r>
            <a:endParaRPr lang="en-GB" dirty="0">
              <a:solidFill>
                <a:srgbClr val="FFC000"/>
              </a:solidFill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-Progress Tutor mentoring</a:t>
            </a:r>
          </a:p>
          <a:p>
            <a:pPr marL="0" indent="0">
              <a:buNone/>
            </a:pPr>
            <a:r>
              <a:rPr lang="en-GB" dirty="0"/>
              <a:t>-Pastoral support</a:t>
            </a:r>
          </a:p>
          <a:p>
            <a:pPr marL="0" indent="0">
              <a:buNone/>
            </a:pPr>
            <a:r>
              <a:rPr lang="en-GB" dirty="0"/>
              <a:t>-Youth Intervention Service (YIS)</a:t>
            </a:r>
          </a:p>
          <a:p>
            <a:pPr marL="0" indent="0">
              <a:buNone/>
            </a:pPr>
            <a:r>
              <a:rPr lang="en-GB" dirty="0"/>
              <a:t>-In-School counsellors</a:t>
            </a:r>
          </a:p>
          <a:p>
            <a:pPr marL="0" indent="0">
              <a:buNone/>
            </a:pPr>
            <a:r>
              <a:rPr lang="en-GB" dirty="0"/>
              <a:t>-Trauma Informed Schools approaches</a:t>
            </a:r>
          </a:p>
          <a:p>
            <a:pPr marL="0" indent="0">
              <a:buNone/>
            </a:pPr>
            <a:r>
              <a:rPr lang="en-GB" dirty="0"/>
              <a:t>-KOOTH counselling services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512535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-Behaviour support</a:t>
            </a:r>
          </a:p>
          <a:p>
            <a:pPr marL="0" indent="0">
              <a:buNone/>
            </a:pPr>
            <a:r>
              <a:rPr lang="en-GB" dirty="0"/>
              <a:t>-Emotional support</a:t>
            </a:r>
          </a:p>
          <a:p>
            <a:pPr marL="0" indent="0">
              <a:buNone/>
            </a:pPr>
            <a:r>
              <a:rPr lang="en-GB" dirty="0"/>
              <a:t>-Academic support</a:t>
            </a:r>
          </a:p>
          <a:p>
            <a:pPr marL="0" indent="0">
              <a:buNone/>
            </a:pPr>
            <a:r>
              <a:rPr lang="en-GB"/>
              <a:t>-Bespoke </a:t>
            </a:r>
            <a:r>
              <a:rPr lang="en-GB" dirty="0"/>
              <a:t>curricula</a:t>
            </a:r>
          </a:p>
          <a:p>
            <a:pPr marL="0" indent="0">
              <a:buNone/>
            </a:pPr>
            <a:r>
              <a:rPr lang="en-GB" dirty="0"/>
              <a:t>-Careers support (on-site contact)</a:t>
            </a:r>
          </a:p>
          <a:p>
            <a:pPr marL="0" indent="0">
              <a:buNone/>
            </a:pPr>
            <a:r>
              <a:rPr lang="en-GB" dirty="0"/>
              <a:t>-PSE days</a:t>
            </a:r>
          </a:p>
          <a:p>
            <a:pPr marL="0" indent="0">
              <a:buNone/>
            </a:pPr>
            <a:r>
              <a:rPr lang="en-GB" dirty="0"/>
              <a:t>-6</a:t>
            </a:r>
            <a:r>
              <a:rPr lang="en-GB" baseline="30000" dirty="0"/>
              <a:t>th</a:t>
            </a:r>
            <a:r>
              <a:rPr lang="en-GB" dirty="0"/>
              <a:t> Form Options Process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DB46FE-C895-4332-A064-1E1961B3AF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8495" y="5316796"/>
            <a:ext cx="1535326" cy="1470454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5F4D3E2E-181D-449D-8EE3-8807BE547A3D}"/>
              </a:ext>
            </a:extLst>
          </p:cNvPr>
          <p:cNvSpPr/>
          <p:nvPr/>
        </p:nvSpPr>
        <p:spPr>
          <a:xfrm>
            <a:off x="10672377" y="230188"/>
            <a:ext cx="1362846" cy="1318569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DF5C6B5-0E96-4F54-9841-49299D8D3F48}"/>
              </a:ext>
            </a:extLst>
          </p:cNvPr>
          <p:cNvSpPr/>
          <p:nvPr/>
        </p:nvSpPr>
        <p:spPr>
          <a:xfrm>
            <a:off x="10672376" y="1999114"/>
            <a:ext cx="1362846" cy="1318569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0C68C23-6439-4E32-A0EC-7CE7D53B1F62}"/>
              </a:ext>
            </a:extLst>
          </p:cNvPr>
          <p:cNvSpPr/>
          <p:nvPr/>
        </p:nvSpPr>
        <p:spPr>
          <a:xfrm>
            <a:off x="10684735" y="3754481"/>
            <a:ext cx="1362846" cy="1318569"/>
          </a:xfrm>
          <a:prstGeom prst="ellipse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72544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E7631DA-8261-4A49-96B1-DE85EA90ACC7}"/>
              </a:ext>
            </a:extLst>
          </p:cNvPr>
          <p:cNvSpPr/>
          <p:nvPr/>
        </p:nvSpPr>
        <p:spPr>
          <a:xfrm>
            <a:off x="10515600" y="0"/>
            <a:ext cx="1676399" cy="685521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AB5264-CF5D-4412-86BD-57E59362F88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2060"/>
          </a:solidFill>
        </p:spPr>
        <p:txBody>
          <a:bodyPr/>
          <a:lstStyle/>
          <a:p>
            <a:pPr algn="ctr"/>
            <a:r>
              <a:rPr lang="en-GB" b="1" u="sng" dirty="0">
                <a:solidFill>
                  <a:srgbClr val="FFC000"/>
                </a:solidFill>
              </a:rPr>
              <a:t>Formal/External Assessments</a:t>
            </a:r>
            <a:endParaRPr lang="en-GB" dirty="0">
              <a:solidFill>
                <a:srgbClr val="FFC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Year 10 (completed this academic year)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sz="2400" b="1" dirty="0"/>
              <a:t>10/10 Option </a:t>
            </a:r>
            <a:r>
              <a:rPr lang="en-GB" sz="2400" dirty="0"/>
              <a:t>– FULL COMPLETION by Summer 2022</a:t>
            </a:r>
          </a:p>
          <a:p>
            <a:pPr marL="0" indent="0">
              <a:buNone/>
            </a:pPr>
            <a:r>
              <a:rPr lang="en-GB" sz="2400" b="1" dirty="0"/>
              <a:t>English Literature </a:t>
            </a:r>
            <a:r>
              <a:rPr lang="en-GB" sz="2400" dirty="0"/>
              <a:t>– January 11th Written paper</a:t>
            </a:r>
          </a:p>
          <a:p>
            <a:pPr marL="0" indent="0">
              <a:buNone/>
            </a:pPr>
            <a:r>
              <a:rPr lang="en-GB" sz="2400" b="1" dirty="0"/>
              <a:t>Geography</a:t>
            </a:r>
            <a:r>
              <a:rPr lang="en-GB" sz="2400" dirty="0"/>
              <a:t> – Non-Examinable Assessment (December 2021)</a:t>
            </a:r>
          </a:p>
          <a:p>
            <a:pPr marL="0" indent="0">
              <a:buNone/>
            </a:pPr>
            <a:r>
              <a:rPr lang="en-GB" sz="2400" b="1" dirty="0"/>
              <a:t>Mathematics</a:t>
            </a:r>
            <a:r>
              <a:rPr lang="en-GB" sz="2400" dirty="0"/>
              <a:t> – ASPIRE group (Y10) complete Entry level</a:t>
            </a:r>
          </a:p>
          <a:p>
            <a:pPr marL="0" indent="0">
              <a:buNone/>
            </a:pPr>
            <a:r>
              <a:rPr lang="en-GB" sz="2400" b="1" dirty="0"/>
              <a:t>Science</a:t>
            </a:r>
            <a:r>
              <a:rPr lang="en-GB" sz="2400" dirty="0"/>
              <a:t> – GCSE examinations (units 1-3)</a:t>
            </a:r>
          </a:p>
          <a:p>
            <a:pPr marL="0" indent="0">
              <a:buNone/>
            </a:pPr>
            <a:r>
              <a:rPr lang="en-GB" sz="2400" dirty="0"/>
              <a:t>Entry level examinations units 1&amp;2 (ASPIRE)</a:t>
            </a:r>
          </a:p>
          <a:p>
            <a:pPr marL="0" indent="0">
              <a:buNone/>
            </a:pPr>
            <a:r>
              <a:rPr lang="en-GB" sz="2400" b="1" dirty="0"/>
              <a:t>RE</a:t>
            </a:r>
            <a:r>
              <a:rPr lang="en-GB" sz="2400" dirty="0"/>
              <a:t> – Written examinations Summer 2022</a:t>
            </a:r>
            <a:endParaRPr lang="en-GB" sz="2400" b="1" dirty="0"/>
          </a:p>
          <a:p>
            <a:pPr marL="0" indent="0">
              <a:buNone/>
            </a:pPr>
            <a:r>
              <a:rPr lang="en-GB" sz="2400" b="1" dirty="0"/>
              <a:t>Welsh </a:t>
            </a:r>
            <a:r>
              <a:rPr lang="en-GB" sz="2400" dirty="0"/>
              <a:t>– Speaking exam (date tbc)</a:t>
            </a:r>
          </a:p>
          <a:p>
            <a:pPr marL="0" indent="0">
              <a:buNone/>
            </a:pPr>
            <a:r>
              <a:rPr lang="en-GB" sz="2400" b="1" dirty="0"/>
              <a:t>PE</a:t>
            </a:r>
            <a:r>
              <a:rPr lang="en-GB" sz="2400" dirty="0"/>
              <a:t> – Practical assessment around Easter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6652489" y="1681163"/>
            <a:ext cx="5183188" cy="823912"/>
          </a:xfrm>
        </p:spPr>
        <p:txBody>
          <a:bodyPr/>
          <a:lstStyle/>
          <a:p>
            <a:r>
              <a:rPr lang="en-GB" dirty="0"/>
              <a:t>Year 11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4"/>
          </p:nvPr>
        </p:nvSpPr>
        <p:spPr>
          <a:xfrm>
            <a:off x="6697289" y="2505075"/>
            <a:ext cx="3378857" cy="368458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sz="2400" dirty="0"/>
              <a:t>Completion of </a:t>
            </a:r>
            <a:r>
              <a:rPr lang="en-GB" sz="2400" b="1" dirty="0"/>
              <a:t>ALL</a:t>
            </a:r>
            <a:r>
              <a:rPr lang="en-GB" sz="2400" dirty="0"/>
              <a:t> qualifications by the end of summer examination session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/>
              <a:t>Some examination alterations have been made due to COVID e.g. Science practical assessments won’t run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DB46FE-C895-4332-A064-1E1961B3AF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8495" y="5316796"/>
            <a:ext cx="1535326" cy="1470454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5F4D3E2E-181D-449D-8EE3-8807BE547A3D}"/>
              </a:ext>
            </a:extLst>
          </p:cNvPr>
          <p:cNvSpPr/>
          <p:nvPr/>
        </p:nvSpPr>
        <p:spPr>
          <a:xfrm>
            <a:off x="10672377" y="230188"/>
            <a:ext cx="1362846" cy="1318569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DF5C6B5-0E96-4F54-9841-49299D8D3F48}"/>
              </a:ext>
            </a:extLst>
          </p:cNvPr>
          <p:cNvSpPr/>
          <p:nvPr/>
        </p:nvSpPr>
        <p:spPr>
          <a:xfrm>
            <a:off x="10672376" y="1999114"/>
            <a:ext cx="1362846" cy="1318569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0C68C23-6439-4E32-A0EC-7CE7D53B1F62}"/>
              </a:ext>
            </a:extLst>
          </p:cNvPr>
          <p:cNvSpPr/>
          <p:nvPr/>
        </p:nvSpPr>
        <p:spPr>
          <a:xfrm>
            <a:off x="10684735" y="3754481"/>
            <a:ext cx="1362846" cy="1318569"/>
          </a:xfrm>
          <a:prstGeom prst="ellipse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DF29BDA-0CFF-40B7-885A-6AD651D0769D}"/>
              </a:ext>
            </a:extLst>
          </p:cNvPr>
          <p:cNvSpPr/>
          <p:nvPr/>
        </p:nvSpPr>
        <p:spPr>
          <a:xfrm>
            <a:off x="781610" y="1999114"/>
            <a:ext cx="5332412" cy="4190549"/>
          </a:xfrm>
          <a:prstGeom prst="roundRect">
            <a:avLst>
              <a:gd name="adj" fmla="val 8259"/>
            </a:avLst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AF6B3FD-57C5-429C-A10B-2CE83BE03EBF}"/>
              </a:ext>
            </a:extLst>
          </p:cNvPr>
          <p:cNvSpPr/>
          <p:nvPr/>
        </p:nvSpPr>
        <p:spPr>
          <a:xfrm>
            <a:off x="6672400" y="1974689"/>
            <a:ext cx="3486878" cy="4190549"/>
          </a:xfrm>
          <a:prstGeom prst="roundRect">
            <a:avLst>
              <a:gd name="adj" fmla="val 8259"/>
            </a:avLst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7396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E7631DA-8261-4A49-96B1-DE85EA90ACC7}"/>
              </a:ext>
            </a:extLst>
          </p:cNvPr>
          <p:cNvSpPr/>
          <p:nvPr/>
        </p:nvSpPr>
        <p:spPr>
          <a:xfrm>
            <a:off x="10515600" y="0"/>
            <a:ext cx="1676399" cy="685521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AB5264-CF5D-4412-86BD-57E59362F88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2060"/>
          </a:solidFill>
        </p:spPr>
        <p:txBody>
          <a:bodyPr/>
          <a:lstStyle/>
          <a:p>
            <a:pPr algn="ctr"/>
            <a:r>
              <a:rPr lang="en-GB" b="1" u="sng" dirty="0">
                <a:solidFill>
                  <a:srgbClr val="FFC000"/>
                </a:solidFill>
              </a:rPr>
              <a:t>Mock Examinations</a:t>
            </a:r>
            <a:endParaRPr lang="en-GB" dirty="0">
              <a:solidFill>
                <a:srgbClr val="FFC000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-Not envisaging a fixed mock exam period this year</a:t>
            </a:r>
          </a:p>
          <a:p>
            <a:pPr marL="0" indent="0">
              <a:buNone/>
            </a:pPr>
            <a:r>
              <a:rPr lang="en-GB" dirty="0"/>
              <a:t>-Subjects are selecting the best timing dependent on work completed/intended outcomes</a:t>
            </a:r>
          </a:p>
          <a:p>
            <a:pPr marL="0" indent="0">
              <a:buNone/>
            </a:pPr>
            <a:r>
              <a:rPr lang="en-GB" dirty="0"/>
              <a:t>-Parents will be notified of dates/times and of any changes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/>
              <a:t>Purposes: -</a:t>
            </a:r>
          </a:p>
          <a:p>
            <a:pPr marL="0" indent="0">
              <a:buNone/>
            </a:pPr>
            <a:r>
              <a:rPr lang="en-GB" dirty="0"/>
              <a:t>	-Allow pupils opportunity to experience examinations</a:t>
            </a:r>
          </a:p>
          <a:p>
            <a:pPr marL="0" indent="0">
              <a:buNone/>
            </a:pPr>
            <a:r>
              <a:rPr lang="en-GB" dirty="0"/>
              <a:t>	-Allow diagnostic testing </a:t>
            </a:r>
            <a:r>
              <a:rPr lang="en-GB" dirty="0" err="1"/>
              <a:t>tio</a:t>
            </a:r>
            <a:r>
              <a:rPr lang="en-GB" dirty="0"/>
              <a:t> inform next steps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DB46FE-C895-4332-A064-1E1961B3AF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8495" y="5316796"/>
            <a:ext cx="1535326" cy="1470454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5F4D3E2E-181D-449D-8EE3-8807BE547A3D}"/>
              </a:ext>
            </a:extLst>
          </p:cNvPr>
          <p:cNvSpPr/>
          <p:nvPr/>
        </p:nvSpPr>
        <p:spPr>
          <a:xfrm>
            <a:off x="10672377" y="230188"/>
            <a:ext cx="1362846" cy="1318569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DF5C6B5-0E96-4F54-9841-49299D8D3F48}"/>
              </a:ext>
            </a:extLst>
          </p:cNvPr>
          <p:cNvSpPr/>
          <p:nvPr/>
        </p:nvSpPr>
        <p:spPr>
          <a:xfrm>
            <a:off x="10672376" y="1999114"/>
            <a:ext cx="1362846" cy="1318569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0C68C23-6439-4E32-A0EC-7CE7D53B1F62}"/>
              </a:ext>
            </a:extLst>
          </p:cNvPr>
          <p:cNvSpPr/>
          <p:nvPr/>
        </p:nvSpPr>
        <p:spPr>
          <a:xfrm>
            <a:off x="10684735" y="3754481"/>
            <a:ext cx="1362846" cy="1318569"/>
          </a:xfrm>
          <a:prstGeom prst="ellipse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43786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E7631DA-8261-4A49-96B1-DE85EA90ACC7}"/>
              </a:ext>
            </a:extLst>
          </p:cNvPr>
          <p:cNvSpPr/>
          <p:nvPr/>
        </p:nvSpPr>
        <p:spPr>
          <a:xfrm>
            <a:off x="10515600" y="0"/>
            <a:ext cx="1676399" cy="685521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AB5264-CF5D-4412-86BD-57E59362F88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2060"/>
          </a:solidFill>
        </p:spPr>
        <p:txBody>
          <a:bodyPr/>
          <a:lstStyle/>
          <a:p>
            <a:pPr algn="ctr"/>
            <a:r>
              <a:rPr lang="en-GB" b="1" u="sng" dirty="0">
                <a:solidFill>
                  <a:srgbClr val="FFC000"/>
                </a:solidFill>
              </a:rPr>
              <a:t>Mock Examinations</a:t>
            </a:r>
            <a:endParaRPr lang="en-GB" dirty="0">
              <a:solidFill>
                <a:srgbClr val="FFC000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b="1" dirty="0"/>
              <a:t>It is VITALLY important that your child prepares correctly for mocks</a:t>
            </a:r>
          </a:p>
          <a:p>
            <a:pPr marL="0" indent="0">
              <a:buNone/>
            </a:pPr>
            <a:r>
              <a:rPr lang="en-GB" dirty="0"/>
              <a:t>	-Allows us to determine how best to help your child</a:t>
            </a:r>
          </a:p>
          <a:p>
            <a:pPr marL="0" indent="0">
              <a:buNone/>
            </a:pPr>
            <a:r>
              <a:rPr lang="en-GB" dirty="0"/>
              <a:t>	-Gives your child the best possible chances of success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/>
              <a:t>What can parents/carers do to help? </a:t>
            </a:r>
            <a:r>
              <a:rPr lang="en-GB" dirty="0"/>
              <a:t>Encourage your child to…</a:t>
            </a:r>
          </a:p>
          <a:p>
            <a:pPr marL="0" indent="0">
              <a:buNone/>
            </a:pPr>
            <a:r>
              <a:rPr lang="en-GB" dirty="0"/>
              <a:t>	-Plan out preparation</a:t>
            </a:r>
          </a:p>
          <a:p>
            <a:pPr marL="0" indent="0">
              <a:buNone/>
            </a:pPr>
            <a:r>
              <a:rPr lang="en-GB" dirty="0"/>
              <a:t>	-Speak to their teachers about aspects they struggle with</a:t>
            </a:r>
          </a:p>
          <a:p>
            <a:pPr marL="0" indent="0">
              <a:buNone/>
            </a:pPr>
            <a:r>
              <a:rPr lang="en-GB" dirty="0"/>
              <a:t>	-Ensure preparation starts in good time</a:t>
            </a:r>
          </a:p>
          <a:p>
            <a:pPr marL="0" indent="0">
              <a:buNone/>
            </a:pPr>
            <a:r>
              <a:rPr lang="en-GB" dirty="0"/>
              <a:t>	-Use revision materials/Virtual Learning Environments provided e.g. 	GCSE Pod, </a:t>
            </a:r>
            <a:r>
              <a:rPr lang="en-GB" dirty="0" err="1"/>
              <a:t>MathsWatch</a:t>
            </a:r>
            <a:r>
              <a:rPr lang="en-GB" dirty="0"/>
              <a:t> and </a:t>
            </a:r>
            <a:r>
              <a:rPr lang="en-GB" dirty="0" err="1"/>
              <a:t>Tassomai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DB46FE-C895-4332-A064-1E1961B3AF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8495" y="5316796"/>
            <a:ext cx="1535326" cy="1470454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5F4D3E2E-181D-449D-8EE3-8807BE547A3D}"/>
              </a:ext>
            </a:extLst>
          </p:cNvPr>
          <p:cNvSpPr/>
          <p:nvPr/>
        </p:nvSpPr>
        <p:spPr>
          <a:xfrm>
            <a:off x="10672377" y="230188"/>
            <a:ext cx="1362846" cy="1318569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DF5C6B5-0E96-4F54-9841-49299D8D3F48}"/>
              </a:ext>
            </a:extLst>
          </p:cNvPr>
          <p:cNvSpPr/>
          <p:nvPr/>
        </p:nvSpPr>
        <p:spPr>
          <a:xfrm>
            <a:off x="10672376" y="1999114"/>
            <a:ext cx="1362846" cy="1318569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0C68C23-6439-4E32-A0EC-7CE7D53B1F62}"/>
              </a:ext>
            </a:extLst>
          </p:cNvPr>
          <p:cNvSpPr/>
          <p:nvPr/>
        </p:nvSpPr>
        <p:spPr>
          <a:xfrm>
            <a:off x="10684735" y="3754481"/>
            <a:ext cx="1362846" cy="1318569"/>
          </a:xfrm>
          <a:prstGeom prst="ellipse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0432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E7631DA-8261-4A49-96B1-DE85EA90ACC7}"/>
              </a:ext>
            </a:extLst>
          </p:cNvPr>
          <p:cNvSpPr/>
          <p:nvPr/>
        </p:nvSpPr>
        <p:spPr>
          <a:xfrm>
            <a:off x="10515600" y="0"/>
            <a:ext cx="1676399" cy="685521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AB5264-CF5D-4412-86BD-57E59362F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-599"/>
            <a:ext cx="10598495" cy="1325563"/>
          </a:xfrm>
          <a:solidFill>
            <a:srgbClr val="002060"/>
          </a:solidFill>
        </p:spPr>
        <p:txBody>
          <a:bodyPr/>
          <a:lstStyle/>
          <a:p>
            <a:pPr algn="ctr"/>
            <a:r>
              <a:rPr lang="en-GB" b="1" u="sng" dirty="0">
                <a:solidFill>
                  <a:srgbClr val="FFC000"/>
                </a:solidFill>
              </a:rPr>
              <a:t>Preparation for Assessments</a:t>
            </a:r>
            <a:endParaRPr lang="en-GB" dirty="0">
              <a:solidFill>
                <a:srgbClr val="FFC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DB46FE-C895-4332-A064-1E1961B3AF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8495" y="5316796"/>
            <a:ext cx="1535326" cy="1470454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4DC0B61-3347-497D-A341-6E02B6951F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778" y="1461154"/>
            <a:ext cx="10214404" cy="532609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r>
              <a:rPr lang="en-GB" sz="3600" dirty="0"/>
              <a:t>Attendance and Punctuality</a:t>
            </a:r>
          </a:p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r>
              <a:rPr lang="en-GB" sz="3600" dirty="0"/>
              <a:t>Opportunities for Revision</a:t>
            </a:r>
          </a:p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r>
              <a:rPr lang="en-GB" sz="3600" dirty="0"/>
              <a:t>Preparation for Learning and Work Ethic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F4D3E2E-181D-449D-8EE3-8807BE547A3D}"/>
              </a:ext>
            </a:extLst>
          </p:cNvPr>
          <p:cNvSpPr/>
          <p:nvPr/>
        </p:nvSpPr>
        <p:spPr>
          <a:xfrm>
            <a:off x="10672377" y="230188"/>
            <a:ext cx="1362846" cy="1318569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DF5C6B5-0E96-4F54-9841-49299D8D3F48}"/>
              </a:ext>
            </a:extLst>
          </p:cNvPr>
          <p:cNvSpPr/>
          <p:nvPr/>
        </p:nvSpPr>
        <p:spPr>
          <a:xfrm>
            <a:off x="10672376" y="1999114"/>
            <a:ext cx="1362846" cy="1318569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0C68C23-6439-4E32-A0EC-7CE7D53B1F62}"/>
              </a:ext>
            </a:extLst>
          </p:cNvPr>
          <p:cNvSpPr/>
          <p:nvPr/>
        </p:nvSpPr>
        <p:spPr>
          <a:xfrm>
            <a:off x="10684735" y="3754481"/>
            <a:ext cx="1362846" cy="1318569"/>
          </a:xfrm>
          <a:prstGeom prst="ellipse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42433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E7631DA-8261-4A49-96B1-DE85EA90ACC7}"/>
              </a:ext>
            </a:extLst>
          </p:cNvPr>
          <p:cNvSpPr/>
          <p:nvPr/>
        </p:nvSpPr>
        <p:spPr>
          <a:xfrm>
            <a:off x="10515600" y="0"/>
            <a:ext cx="1676399" cy="685521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AB5264-CF5D-4412-86BD-57E59362F88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2060"/>
          </a:solidFill>
        </p:spPr>
        <p:txBody>
          <a:bodyPr/>
          <a:lstStyle/>
          <a:p>
            <a:pPr algn="ctr"/>
            <a:r>
              <a:rPr lang="en-GB" b="1" u="sng" dirty="0">
                <a:solidFill>
                  <a:srgbClr val="FFC000"/>
                </a:solidFill>
              </a:rPr>
              <a:t>Attendance</a:t>
            </a:r>
            <a:endParaRPr lang="en-GB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3318163" cy="4351338"/>
          </a:xfrm>
        </p:spPr>
        <p:txBody>
          <a:bodyPr>
            <a:normAutofit fontScale="92500"/>
          </a:bodyPr>
          <a:lstStyle/>
          <a:p>
            <a:r>
              <a:rPr lang="en-GB" dirty="0"/>
              <a:t>Attendance at school is KEY</a:t>
            </a:r>
          </a:p>
          <a:p>
            <a:endParaRPr lang="en-GB" dirty="0"/>
          </a:p>
          <a:p>
            <a:r>
              <a:rPr lang="en-GB" dirty="0"/>
              <a:t>The MINIMUM target for attendance is 95%</a:t>
            </a:r>
          </a:p>
          <a:p>
            <a:endParaRPr lang="en-GB" dirty="0"/>
          </a:p>
          <a:p>
            <a:r>
              <a:rPr lang="en-GB" dirty="0"/>
              <a:t>A pupil who achieves this target will still have </a:t>
            </a:r>
            <a:r>
              <a:rPr lang="en-GB" b="1" dirty="0"/>
              <a:t>missed 50 hours of learning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856130284"/>
              </p:ext>
            </p:extLst>
          </p:nvPr>
        </p:nvGraphicFramePr>
        <p:xfrm>
          <a:off x="4823932" y="1757290"/>
          <a:ext cx="5466878" cy="198386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664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64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70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70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1838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Attendance during one school year</a:t>
                      </a:r>
                      <a:endParaRPr lang="en-GB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51" marR="605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Equals days absent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51" marR="605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Approximate number of weeks absent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51" marR="605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Number of lessons missed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51" marR="60551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838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95%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51" marR="605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9 days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51" marR="605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2 weeks</a:t>
                      </a:r>
                      <a:endParaRPr lang="en-GB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51" marR="605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50 lessons</a:t>
                      </a:r>
                      <a:endParaRPr lang="en-GB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51" marR="60551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838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91%</a:t>
                      </a:r>
                    </a:p>
                  </a:txBody>
                  <a:tcPr marL="60551" marR="60551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17 days</a:t>
                      </a:r>
                    </a:p>
                  </a:txBody>
                  <a:tcPr marL="60551" marR="60551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~3 ½ weeks</a:t>
                      </a:r>
                    </a:p>
                  </a:txBody>
                  <a:tcPr marL="60551" marR="60551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85 lessons</a:t>
                      </a:r>
                    </a:p>
                  </a:txBody>
                  <a:tcPr marL="60551" marR="60551" marT="0" marB="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838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90%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51" marR="605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19 days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51" marR="605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4 weeks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51" marR="605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100 lessons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51" marR="60551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838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85%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51" marR="605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29 days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51" marR="605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6 weeks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51" marR="605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150 lessons</a:t>
                      </a:r>
                      <a:endParaRPr lang="en-GB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51" marR="60551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838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80%</a:t>
                      </a:r>
                      <a:endParaRPr lang="en-GB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51" marR="605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38 days</a:t>
                      </a:r>
                      <a:endParaRPr lang="en-GB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51" marR="605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8 weeks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51" marR="605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200 lessons</a:t>
                      </a:r>
                      <a:endParaRPr lang="en-GB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51" marR="60551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838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75%</a:t>
                      </a:r>
                      <a:endParaRPr lang="en-GB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51" marR="605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48 days</a:t>
                      </a:r>
                      <a:endParaRPr lang="en-GB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51" marR="605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10 weeks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51" marR="605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250 lessons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51" marR="60551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ECDB46FE-C895-4332-A064-1E1961B3AF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8495" y="5316796"/>
            <a:ext cx="1535326" cy="1470454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5F4D3E2E-181D-449D-8EE3-8807BE547A3D}"/>
              </a:ext>
            </a:extLst>
          </p:cNvPr>
          <p:cNvSpPr/>
          <p:nvPr/>
        </p:nvSpPr>
        <p:spPr>
          <a:xfrm>
            <a:off x="10672377" y="230188"/>
            <a:ext cx="1362846" cy="1318569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DF5C6B5-0E96-4F54-9841-49299D8D3F48}"/>
              </a:ext>
            </a:extLst>
          </p:cNvPr>
          <p:cNvSpPr/>
          <p:nvPr/>
        </p:nvSpPr>
        <p:spPr>
          <a:xfrm>
            <a:off x="10672376" y="1999114"/>
            <a:ext cx="1362846" cy="1318569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0C68C23-6439-4E32-A0EC-7CE7D53B1F62}"/>
              </a:ext>
            </a:extLst>
          </p:cNvPr>
          <p:cNvSpPr/>
          <p:nvPr/>
        </p:nvSpPr>
        <p:spPr>
          <a:xfrm>
            <a:off x="10684735" y="3754481"/>
            <a:ext cx="1362846" cy="1318569"/>
          </a:xfrm>
          <a:prstGeom prst="ellipse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7" name="Group 16"/>
          <p:cNvGrpSpPr/>
          <p:nvPr/>
        </p:nvGrpSpPr>
        <p:grpSpPr>
          <a:xfrm>
            <a:off x="5166360" y="3909532"/>
            <a:ext cx="4998720" cy="861060"/>
            <a:chOff x="3596640" y="2998470"/>
            <a:chExt cx="4998720" cy="861060"/>
          </a:xfrm>
        </p:grpSpPr>
        <p:sp>
          <p:nvSpPr>
            <p:cNvPr id="12" name="Rounded Rectangle 11"/>
            <p:cNvSpPr/>
            <p:nvPr/>
          </p:nvSpPr>
          <p:spPr>
            <a:xfrm>
              <a:off x="3596640" y="2998470"/>
              <a:ext cx="4998720" cy="861060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3950970" y="3032760"/>
              <a:ext cx="4290060" cy="792480"/>
              <a:chOff x="0" y="0"/>
              <a:chExt cx="4290060" cy="792480"/>
            </a:xfrm>
          </p:grpSpPr>
          <p:sp>
            <p:nvSpPr>
              <p:cNvPr id="14" name="Text Box 2"/>
              <p:cNvSpPr txBox="1">
                <a:spLocks noChangeArrowheads="1"/>
              </p:cNvSpPr>
              <p:nvPr/>
            </p:nvSpPr>
            <p:spPr bwMode="auto">
              <a:xfrm>
                <a:off x="0" y="53340"/>
                <a:ext cx="1028700" cy="6553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GB" sz="1600" b="1">
                    <a:effectLst/>
                    <a:latin typeface="Calibri"/>
                    <a:ea typeface="Calibri"/>
                    <a:cs typeface="Times New Roman"/>
                  </a:rPr>
                  <a:t>17 days absence</a:t>
                </a:r>
                <a:endParaRPr lang="en-GB" sz="1100">
                  <a:effectLst/>
                  <a:latin typeface="Calibri"/>
                  <a:ea typeface="Calibri"/>
                  <a:cs typeface="Times New Roman"/>
                </a:endParaRPr>
              </a:p>
            </p:txBody>
          </p:sp>
          <p:sp>
            <p:nvSpPr>
              <p:cNvPr id="15" name="Text Box 2"/>
              <p:cNvSpPr txBox="1">
                <a:spLocks noChangeArrowheads="1"/>
              </p:cNvSpPr>
              <p:nvPr/>
            </p:nvSpPr>
            <p:spPr bwMode="auto">
              <a:xfrm>
                <a:off x="1341120" y="167640"/>
                <a:ext cx="769620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GB" sz="1600" b="1">
                    <a:effectLst/>
                    <a:latin typeface="Calibri"/>
                    <a:ea typeface="Calibri"/>
                    <a:cs typeface="Times New Roman"/>
                  </a:rPr>
                  <a:t>=</a:t>
                </a:r>
                <a:endParaRPr lang="en-GB" sz="1100">
                  <a:effectLst/>
                  <a:latin typeface="Calibri"/>
                  <a:ea typeface="Calibri"/>
                  <a:cs typeface="Times New Roman"/>
                </a:endParaRPr>
              </a:p>
            </p:txBody>
          </p:sp>
          <p:sp>
            <p:nvSpPr>
              <p:cNvPr id="16" name="Text Box 2"/>
              <p:cNvSpPr txBox="1">
                <a:spLocks noChangeArrowheads="1"/>
              </p:cNvSpPr>
              <p:nvPr/>
            </p:nvSpPr>
            <p:spPr bwMode="auto">
              <a:xfrm>
                <a:off x="2019300" y="0"/>
                <a:ext cx="2270760" cy="7924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GB" sz="1600" b="1">
                    <a:effectLst/>
                    <a:latin typeface="Calibri"/>
                    <a:ea typeface="Calibri"/>
                    <a:cs typeface="Times New Roman"/>
                  </a:rPr>
                  <a:t>A drop of one grade in ALL subjects studied</a:t>
                </a:r>
                <a:endParaRPr lang="en-GB" sz="1100">
                  <a:effectLst/>
                  <a:latin typeface="Calibri"/>
                  <a:ea typeface="Calibri"/>
                  <a:cs typeface="Times New Roman"/>
                </a:endParaRPr>
              </a:p>
            </p:txBody>
          </p:sp>
        </p:grpSp>
      </p:grpSp>
      <p:sp>
        <p:nvSpPr>
          <p:cNvPr id="18" name="TextBox 17"/>
          <p:cNvSpPr txBox="1"/>
          <p:nvPr/>
        </p:nvSpPr>
        <p:spPr>
          <a:xfrm>
            <a:off x="4730696" y="4768705"/>
            <a:ext cx="3566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How can parents/carers help?</a:t>
            </a:r>
          </a:p>
          <a:p>
            <a:endParaRPr lang="en-GB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4715582" y="5070764"/>
            <a:ext cx="58000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Encourage your child to attend school EVERY day</a:t>
            </a:r>
          </a:p>
          <a:p>
            <a:endParaRPr lang="en-GB" dirty="0"/>
          </a:p>
          <a:p>
            <a:r>
              <a:rPr lang="en-GB" dirty="0"/>
              <a:t>Take a pragmatic approach if your child tells you they are ill</a:t>
            </a:r>
          </a:p>
          <a:p>
            <a:endParaRPr lang="en-GB" dirty="0"/>
          </a:p>
          <a:p>
            <a:r>
              <a:rPr lang="en-GB" dirty="0"/>
              <a:t>Help ensure missed work is caught up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02851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E7631DA-8261-4A49-96B1-DE85EA90ACC7}"/>
              </a:ext>
            </a:extLst>
          </p:cNvPr>
          <p:cNvSpPr/>
          <p:nvPr/>
        </p:nvSpPr>
        <p:spPr>
          <a:xfrm>
            <a:off x="10515600" y="0"/>
            <a:ext cx="1676399" cy="685521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AB5264-CF5D-4412-86BD-57E59362F88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2060"/>
          </a:solidFill>
        </p:spPr>
        <p:txBody>
          <a:bodyPr/>
          <a:lstStyle/>
          <a:p>
            <a:pPr algn="ctr"/>
            <a:r>
              <a:rPr lang="en-GB" b="1" u="sng" dirty="0">
                <a:solidFill>
                  <a:srgbClr val="FFC000"/>
                </a:solidFill>
              </a:rPr>
              <a:t>Punctuality</a:t>
            </a:r>
            <a:endParaRPr lang="en-GB" dirty="0">
              <a:solidFill>
                <a:srgbClr val="FFC000"/>
              </a:solidFill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4DC0B61-3347-497D-A341-6E02B6951F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809370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dirty="0"/>
              <a:t>Excellent punctuality to school is as important as attendance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The most important 5 minutes of a lesson is the introduction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Your child will be on the back foot throughout the rest of the lesson if they miss it</a:t>
            </a:r>
          </a:p>
          <a:p>
            <a:pPr marL="0" indent="0">
              <a:buNone/>
            </a:pPr>
            <a:endParaRPr lang="en-GB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995148447"/>
              </p:ext>
            </p:extLst>
          </p:nvPr>
        </p:nvGraphicFramePr>
        <p:xfrm>
          <a:off x="4647569" y="2167654"/>
          <a:ext cx="5668188" cy="21960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340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40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8315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Lateness = Lost Learning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(Figures below are calculated over a school year)</a:t>
                      </a:r>
                      <a:endParaRPr lang="en-GB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397" marR="57397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01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5 minutes late each day</a:t>
                      </a:r>
                      <a:endParaRPr lang="en-GB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397" marR="573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~3 days lost</a:t>
                      </a:r>
                      <a:endParaRPr lang="en-GB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397" marR="57397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01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10 minutes late each day</a:t>
                      </a:r>
                      <a:endParaRPr lang="en-GB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397" marR="573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~6 ½ days lost</a:t>
                      </a:r>
                      <a:endParaRPr lang="en-GB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397" marR="57397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01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15 minutes late each day</a:t>
                      </a:r>
                      <a:endParaRPr lang="en-GB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397" marR="573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~10 days lost</a:t>
                      </a:r>
                      <a:endParaRPr lang="en-GB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397" marR="57397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01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20 minutes late each day</a:t>
                      </a:r>
                      <a:endParaRPr lang="en-GB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397" marR="573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~13 days lost</a:t>
                      </a:r>
                      <a:endParaRPr lang="en-GB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397" marR="57397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01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30 minutes late each day</a:t>
                      </a:r>
                      <a:endParaRPr lang="en-GB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397" marR="573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~19 days lost</a:t>
                      </a:r>
                      <a:endParaRPr lang="en-GB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397" marR="57397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ECDB46FE-C895-4332-A064-1E1961B3AF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8495" y="5316796"/>
            <a:ext cx="1535326" cy="1470454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5F4D3E2E-181D-449D-8EE3-8807BE547A3D}"/>
              </a:ext>
            </a:extLst>
          </p:cNvPr>
          <p:cNvSpPr/>
          <p:nvPr/>
        </p:nvSpPr>
        <p:spPr>
          <a:xfrm>
            <a:off x="10672377" y="230188"/>
            <a:ext cx="1362846" cy="1318569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DF5C6B5-0E96-4F54-9841-49299D8D3F48}"/>
              </a:ext>
            </a:extLst>
          </p:cNvPr>
          <p:cNvSpPr/>
          <p:nvPr/>
        </p:nvSpPr>
        <p:spPr>
          <a:xfrm>
            <a:off x="10672376" y="1999114"/>
            <a:ext cx="1362846" cy="1318569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0C68C23-6439-4E32-A0EC-7CE7D53B1F62}"/>
              </a:ext>
            </a:extLst>
          </p:cNvPr>
          <p:cNvSpPr/>
          <p:nvPr/>
        </p:nvSpPr>
        <p:spPr>
          <a:xfrm>
            <a:off x="10684735" y="3754481"/>
            <a:ext cx="1362846" cy="1318569"/>
          </a:xfrm>
          <a:prstGeom prst="ellipse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4730696" y="4655350"/>
            <a:ext cx="3566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How can parents/carers help?</a:t>
            </a:r>
          </a:p>
          <a:p>
            <a:endParaRPr lang="en-GB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715583" y="5169005"/>
            <a:ext cx="5486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Encourage your child to attend school AND each lesson on time</a:t>
            </a:r>
          </a:p>
          <a:p>
            <a:endParaRPr lang="en-GB" dirty="0"/>
          </a:p>
          <a:p>
            <a:r>
              <a:rPr lang="en-GB" dirty="0"/>
              <a:t>Talk to them about the importance of being on time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44278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2268</TotalTime>
  <Words>1256</Words>
  <Application>Microsoft Office PowerPoint</Application>
  <PresentationFormat>Widescreen</PresentationFormat>
  <Paragraphs>239</Paragraphs>
  <Slides>20</Slides>
  <Notes>20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Adamsky SF</vt:lpstr>
      <vt:lpstr>Arial</vt:lpstr>
      <vt:lpstr>Calibri</vt:lpstr>
      <vt:lpstr>Calibri Light</vt:lpstr>
      <vt:lpstr>Times New Roman</vt:lpstr>
      <vt:lpstr>Office Theme</vt:lpstr>
      <vt:lpstr>PowerPoint Presentation</vt:lpstr>
      <vt:lpstr>The Pastoral Team</vt:lpstr>
      <vt:lpstr>Pastoral Support/Interventions</vt:lpstr>
      <vt:lpstr>Formal/External Assessments</vt:lpstr>
      <vt:lpstr>Mock Examinations</vt:lpstr>
      <vt:lpstr>Mock Examinations</vt:lpstr>
      <vt:lpstr>Preparation for Assessments</vt:lpstr>
      <vt:lpstr>Attendance</vt:lpstr>
      <vt:lpstr>Punctuality</vt:lpstr>
      <vt:lpstr>Opportunities for Revision – GCSE Pod</vt:lpstr>
      <vt:lpstr>Opportunities for Revision - MathsWatch</vt:lpstr>
      <vt:lpstr>Opportunities for Revision - Tassomai</vt:lpstr>
      <vt:lpstr>Opportunities for Revision – WJEC Blended Learning Materials</vt:lpstr>
      <vt:lpstr>Supporting Your Child – Hints and Tips</vt:lpstr>
      <vt:lpstr>Supporting Your Child – Revision Tips</vt:lpstr>
      <vt:lpstr>Supporting Your Child – Hints and Tips</vt:lpstr>
      <vt:lpstr>Supporting Your Child – Hints and Tips</vt:lpstr>
      <vt:lpstr>Supporting Your Child – Hints and Tips</vt:lpstr>
      <vt:lpstr>Supporting Your Child – Classcharts</vt:lpstr>
      <vt:lpstr>Contact Us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Year 10 and 11 Information Evening</dc:title>
  <dc:creator>Kirsty Irvine</dc:creator>
  <cp:lastModifiedBy>James Lewis</cp:lastModifiedBy>
  <cp:revision>50</cp:revision>
  <dcterms:created xsi:type="dcterms:W3CDTF">2021-09-23T20:46:14Z</dcterms:created>
  <dcterms:modified xsi:type="dcterms:W3CDTF">2021-10-21T15:39:11Z</dcterms:modified>
</cp:coreProperties>
</file>