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57" r:id="rId3"/>
    <p:sldId id="262" r:id="rId4"/>
    <p:sldId id="263" r:id="rId5"/>
    <p:sldId id="264" r:id="rId6"/>
    <p:sldId id="26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83" autoAdjust="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668C5-9CC3-4133-8A91-331017CCFF70}" type="datetimeFigureOut">
              <a:rPr lang="en-GB" smtClean="0"/>
              <a:t>22/10/2021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E2D47D-C8EB-42C0-8145-F1EB594A636B}" type="slidenum">
              <a:rPr lang="en-GB" smtClean="0"/>
              <a:t>‹#›</a:t>
            </a:fld>
            <a:endParaRPr lang="en-GB"/>
          </a:p>
        </p:txBody>
      </p:sp>
    </p:spTree>
    <p:extLst>
      <p:ext uri="{BB962C8B-B14F-4D97-AF65-F5344CB8AC3E}">
        <p14:creationId xmlns:p14="http://schemas.microsoft.com/office/powerpoint/2010/main" val="125632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1</a:t>
            </a:fld>
            <a:endParaRPr lang="en-GB"/>
          </a:p>
        </p:txBody>
      </p:sp>
    </p:spTree>
    <p:extLst>
      <p:ext uri="{BB962C8B-B14F-4D97-AF65-F5344CB8AC3E}">
        <p14:creationId xmlns:p14="http://schemas.microsoft.com/office/powerpoint/2010/main" val="2442373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2</a:t>
            </a:fld>
            <a:endParaRPr lang="en-GB"/>
          </a:p>
        </p:txBody>
      </p:sp>
    </p:spTree>
    <p:extLst>
      <p:ext uri="{BB962C8B-B14F-4D97-AF65-F5344CB8AC3E}">
        <p14:creationId xmlns:p14="http://schemas.microsoft.com/office/powerpoint/2010/main" val="1064993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3</a:t>
            </a:fld>
            <a:endParaRPr lang="en-GB"/>
          </a:p>
        </p:txBody>
      </p:sp>
    </p:spTree>
    <p:extLst>
      <p:ext uri="{BB962C8B-B14F-4D97-AF65-F5344CB8AC3E}">
        <p14:creationId xmlns:p14="http://schemas.microsoft.com/office/powerpoint/2010/main" val="370540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4</a:t>
            </a:fld>
            <a:endParaRPr lang="en-GB"/>
          </a:p>
        </p:txBody>
      </p:sp>
    </p:spTree>
    <p:extLst>
      <p:ext uri="{BB962C8B-B14F-4D97-AF65-F5344CB8AC3E}">
        <p14:creationId xmlns:p14="http://schemas.microsoft.com/office/powerpoint/2010/main" val="3457006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5</a:t>
            </a:fld>
            <a:endParaRPr lang="en-GB"/>
          </a:p>
        </p:txBody>
      </p:sp>
    </p:spTree>
    <p:extLst>
      <p:ext uri="{BB962C8B-B14F-4D97-AF65-F5344CB8AC3E}">
        <p14:creationId xmlns:p14="http://schemas.microsoft.com/office/powerpoint/2010/main" val="79557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AE2D47D-C8EB-42C0-8145-F1EB594A636B}" type="slidenum">
              <a:rPr lang="en-GB" smtClean="0"/>
              <a:t>6</a:t>
            </a:fld>
            <a:endParaRPr lang="en-GB"/>
          </a:p>
        </p:txBody>
      </p:sp>
    </p:spTree>
    <p:extLst>
      <p:ext uri="{BB962C8B-B14F-4D97-AF65-F5344CB8AC3E}">
        <p14:creationId xmlns:p14="http://schemas.microsoft.com/office/powerpoint/2010/main" val="11615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FE4DD-A6D2-4AE8-B9EF-60E6995F29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F4EFE-F6E4-432D-99CF-1460470AA8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E985FD-7C3E-41CC-87D4-01F7F244C183}"/>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CE366136-895C-4554-89A9-4F69E40116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8417D5-88EA-4EF4-92DD-9B29F661F456}"/>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0502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7D662-1A4B-4644-83F2-864BA1C82B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B11EAD-7F74-4DC2-B2B1-DEB89F0617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5D99-FF4A-4C75-A58A-EB47C38EEDAE}"/>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6D7BC8EC-8F7D-4F40-B43C-1A76FC3C1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E12F9A-204F-4410-8E57-27AEC77A213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05197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F434-A854-45D9-8FEB-EA9AA14FB1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A960C1-F555-4484-9435-0472110894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BF1CD4-2CD5-4B09-BDC7-D1E9E32AFDFF}"/>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FD175ADE-9681-430B-97F5-9935ABCD1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72FA6-3C9B-43FE-B567-C3BA1A794B67}"/>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252666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85F28-0A1A-4576-B105-A498458852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6AB0F9-0282-4C7C-BF27-0998940C3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908DF3-82AE-444A-B0CC-7DE2C5ECF1C6}"/>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6E33B91C-246A-4AA4-937A-59F126BFF17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96FF29-DEDA-47B8-8FE5-C412BD068D5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172629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F1FC5-AEB0-4785-A313-9D71522096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CD8913-C024-45EF-AFEA-479B8E4A19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68F60B-C274-4BAF-9173-2C14C554193E}"/>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D43ED1C3-675F-47B8-8E06-C3F8F827F1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6B99F-939D-483D-B777-DF00CB518A3E}"/>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51565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3103D-611E-474D-8BF5-46AE5C211B7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828BB8-D9CD-41C0-B7B0-B67B81F340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60AF2-9166-487D-B39E-7530F4EF80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F636BA0-2930-42F8-8394-92369CFB4726}"/>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6" name="Footer Placeholder 5">
            <a:extLst>
              <a:ext uri="{FF2B5EF4-FFF2-40B4-BE49-F238E27FC236}">
                <a16:creationId xmlns:a16="http://schemas.microsoft.com/office/drawing/2014/main" id="{76F27F4B-A5A1-4E63-BCEC-A2C76A4342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46BF54-F12E-480F-950E-6C22472A95D4}"/>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146540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D7FB7-9274-417B-B67B-5E8CEC8705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6CC404B-9E1B-4C0A-A79A-B7622152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AF5B69-0A13-421C-8C81-0E73EA70AA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7701DC-8AB5-4380-B084-95957F045F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1DC53F-6982-4847-B73A-60FC6A1860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6BAC25-FDE6-464A-AC00-DD6AAAB7B7E7}"/>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8" name="Footer Placeholder 7">
            <a:extLst>
              <a:ext uri="{FF2B5EF4-FFF2-40B4-BE49-F238E27FC236}">
                <a16:creationId xmlns:a16="http://schemas.microsoft.com/office/drawing/2014/main" id="{5B0FE414-225D-4A6F-ABE4-D1EDBC1B0B6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4266AE-91BE-4990-A728-C82F3602E75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3017229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6293F-80E1-4FA5-A0D1-49939F8CA6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7C6427-51B3-4499-A3E4-4BC4850342D5}"/>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4" name="Footer Placeholder 3">
            <a:extLst>
              <a:ext uri="{FF2B5EF4-FFF2-40B4-BE49-F238E27FC236}">
                <a16:creationId xmlns:a16="http://schemas.microsoft.com/office/drawing/2014/main" id="{2683C24A-B3AB-4EF4-8844-8842DD863C9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14E43E7-B85A-496D-9764-0BE1426B48EF}"/>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186797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05CF0-5A91-471A-93E9-5EBB0AC16BB5}"/>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3" name="Footer Placeholder 2">
            <a:extLst>
              <a:ext uri="{FF2B5EF4-FFF2-40B4-BE49-F238E27FC236}">
                <a16:creationId xmlns:a16="http://schemas.microsoft.com/office/drawing/2014/main" id="{43D517AD-09AE-4D3A-A66F-A7DE7CB0C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A6938B-D03E-4700-A9DB-C278E15E6E11}"/>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2541932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53D8-D3AE-4449-B51B-244BDD8305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A388D18-50B8-4451-84E5-4F362CCBF5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2CE8CC7-5FD3-4D23-85D3-E953BA7B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E867B9-AA0B-41E9-8AA2-0393AC3C03EC}"/>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6" name="Footer Placeholder 5">
            <a:extLst>
              <a:ext uri="{FF2B5EF4-FFF2-40B4-BE49-F238E27FC236}">
                <a16:creationId xmlns:a16="http://schemas.microsoft.com/office/drawing/2014/main" id="{CC5E413B-1CD1-43E1-848D-D44E9F64CD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49FC7E-1EE0-442C-88B0-1F9E248205B9}"/>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89534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8EFE-6760-4C65-83ED-37C93B3E97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16B8A6-C817-44A7-943E-FC57F7BF8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6979D2E-6063-4C7A-8250-6D9931934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8E13ED1-9D27-4F99-B141-60597764A64B}"/>
              </a:ext>
            </a:extLst>
          </p:cNvPr>
          <p:cNvSpPr>
            <a:spLocks noGrp="1"/>
          </p:cNvSpPr>
          <p:nvPr>
            <p:ph type="dt" sz="half" idx="10"/>
          </p:nvPr>
        </p:nvSpPr>
        <p:spPr/>
        <p:txBody>
          <a:bodyPr/>
          <a:lstStyle/>
          <a:p>
            <a:fld id="{9B7AA5B8-8C02-4A30-8404-B8D2153A0EBC}" type="datetimeFigureOut">
              <a:rPr lang="en-GB" smtClean="0"/>
              <a:t>22/10/2021</a:t>
            </a:fld>
            <a:endParaRPr lang="en-GB"/>
          </a:p>
        </p:txBody>
      </p:sp>
      <p:sp>
        <p:nvSpPr>
          <p:cNvPr id="6" name="Footer Placeholder 5">
            <a:extLst>
              <a:ext uri="{FF2B5EF4-FFF2-40B4-BE49-F238E27FC236}">
                <a16:creationId xmlns:a16="http://schemas.microsoft.com/office/drawing/2014/main" id="{C86AB737-C0C8-4F06-9185-AD67F2F78A4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F070D7-431E-4ABF-80D5-104F940934EC}"/>
              </a:ext>
            </a:extLst>
          </p:cNvPr>
          <p:cNvSpPr>
            <a:spLocks noGrp="1"/>
          </p:cNvSpPr>
          <p:nvPr>
            <p:ph type="sldNum" sz="quarter" idx="12"/>
          </p:nvPr>
        </p:nvSpPr>
        <p:spPr/>
        <p:txBody>
          <a:bodyPr/>
          <a:lstStyle/>
          <a:p>
            <a:fld id="{C07E16EB-968E-4318-A309-6F62A37CEBC2}" type="slidenum">
              <a:rPr lang="en-GB" smtClean="0"/>
              <a:t>‹#›</a:t>
            </a:fld>
            <a:endParaRPr lang="en-GB"/>
          </a:p>
        </p:txBody>
      </p:sp>
    </p:spTree>
    <p:extLst>
      <p:ext uri="{BB962C8B-B14F-4D97-AF65-F5344CB8AC3E}">
        <p14:creationId xmlns:p14="http://schemas.microsoft.com/office/powerpoint/2010/main" val="51936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BA04AD-3012-456D-A125-A032D4381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ADD75C-E245-47AD-B847-4659E84B1B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4B2ABD-39A6-4DFD-B53C-8459CA2228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7AA5B8-8C02-4A30-8404-B8D2153A0EBC}" type="datetimeFigureOut">
              <a:rPr lang="en-GB" smtClean="0"/>
              <a:t>22/10/2021</a:t>
            </a:fld>
            <a:endParaRPr lang="en-GB"/>
          </a:p>
        </p:txBody>
      </p:sp>
      <p:sp>
        <p:nvSpPr>
          <p:cNvPr id="5" name="Footer Placeholder 4">
            <a:extLst>
              <a:ext uri="{FF2B5EF4-FFF2-40B4-BE49-F238E27FC236}">
                <a16:creationId xmlns:a16="http://schemas.microsoft.com/office/drawing/2014/main" id="{F908A9F9-422C-401A-ABA8-9AAFE781C0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ED4A27E-F9C4-4CC8-80A5-50ABF7D93D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E16EB-968E-4318-A309-6F62A37CEBC2}" type="slidenum">
              <a:rPr lang="en-GB" smtClean="0"/>
              <a:t>‹#›</a:t>
            </a:fld>
            <a:endParaRPr lang="en-GB"/>
          </a:p>
        </p:txBody>
      </p:sp>
    </p:spTree>
    <p:extLst>
      <p:ext uri="{BB962C8B-B14F-4D97-AF65-F5344CB8AC3E}">
        <p14:creationId xmlns:p14="http://schemas.microsoft.com/office/powerpoint/2010/main" val="938169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7212DBE-02A3-48E9-9737-0BFBFFB70077}"/>
              </a:ext>
            </a:extLst>
          </p:cNvPr>
          <p:cNvPicPr>
            <a:picLocks noChangeAspect="1"/>
          </p:cNvPicPr>
          <p:nvPr/>
        </p:nvPicPr>
        <p:blipFill>
          <a:blip r:embed="rId5"/>
          <a:stretch>
            <a:fillRect/>
          </a:stretch>
        </p:blipFill>
        <p:spPr>
          <a:xfrm>
            <a:off x="8167816" y="0"/>
            <a:ext cx="4024184" cy="6858000"/>
          </a:xfrm>
          <a:prstGeom prst="rect">
            <a:avLst/>
          </a:prstGeom>
        </p:spPr>
      </p:pic>
      <p:pic>
        <p:nvPicPr>
          <p:cNvPr id="18" name="Picture 17">
            <a:extLst>
              <a:ext uri="{FF2B5EF4-FFF2-40B4-BE49-F238E27FC236}">
                <a16:creationId xmlns:a16="http://schemas.microsoft.com/office/drawing/2014/main" id="{4211E543-3354-4B4D-9B05-71C81441AD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89" y="168798"/>
            <a:ext cx="2103579" cy="2014696"/>
          </a:xfrm>
          <a:prstGeom prst="rect">
            <a:avLst/>
          </a:prstGeom>
        </p:spPr>
      </p:pic>
      <p:sp>
        <p:nvSpPr>
          <p:cNvPr id="19" name="Rectangle 18">
            <a:extLst>
              <a:ext uri="{FF2B5EF4-FFF2-40B4-BE49-F238E27FC236}">
                <a16:creationId xmlns:a16="http://schemas.microsoft.com/office/drawing/2014/main" id="{6F112866-78E3-45E5-A4C2-993249C91709}"/>
              </a:ext>
            </a:extLst>
          </p:cNvPr>
          <p:cNvSpPr/>
          <p:nvPr/>
        </p:nvSpPr>
        <p:spPr>
          <a:xfrm>
            <a:off x="2899722" y="74142"/>
            <a:ext cx="4353694" cy="1323439"/>
          </a:xfrm>
          <a:prstGeom prst="rect">
            <a:avLst/>
          </a:prstGeom>
          <a:solidFill>
            <a:schemeClr val="bg1"/>
          </a:solidFill>
        </p:spPr>
        <p:txBody>
          <a:bodyPr wrap="square" lIns="91440" tIns="45720" rIns="91440" bIns="45720">
            <a:spAutoFit/>
          </a:bodyPr>
          <a:lstStyle/>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Working Together,</a:t>
            </a:r>
            <a:endPar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endParaRPr>
          </a:p>
          <a:p>
            <a:pPr algn="ct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Achieving </a:t>
            </a:r>
            <a:r>
              <a:rPr lang="en-US" sz="4000" b="1" spc="50" dirty="0">
                <a:ln w="9525" cmpd="sng">
                  <a:solidFill>
                    <a:schemeClr val="accent1">
                      <a:lumMod val="50000"/>
                    </a:schemeClr>
                  </a:solidFill>
                  <a:prstDash val="solid"/>
                </a:ln>
                <a:solidFill>
                  <a:srgbClr val="FFC000"/>
                </a:solidFill>
                <a:effectLst>
                  <a:glow rad="38100">
                    <a:schemeClr val="accent1">
                      <a:alpha val="40000"/>
                    </a:schemeClr>
                  </a:glow>
                </a:effectLst>
              </a:rPr>
              <a:t>M</a:t>
            </a:r>
            <a:r>
              <a:rPr lang="en-US" sz="4000" b="1" cap="none" spc="50" dirty="0">
                <a:ln w="9525" cmpd="sng">
                  <a:solidFill>
                    <a:schemeClr val="accent1">
                      <a:lumMod val="50000"/>
                    </a:schemeClr>
                  </a:solidFill>
                  <a:prstDash val="solid"/>
                </a:ln>
                <a:solidFill>
                  <a:srgbClr val="FFC000"/>
                </a:solidFill>
                <a:effectLst>
                  <a:glow rad="38100">
                    <a:schemeClr val="accent1">
                      <a:alpha val="40000"/>
                    </a:schemeClr>
                  </a:glow>
                </a:effectLst>
              </a:rPr>
              <a:t>ore</a:t>
            </a:r>
          </a:p>
        </p:txBody>
      </p:sp>
      <p:sp>
        <p:nvSpPr>
          <p:cNvPr id="20" name="TextBox 19">
            <a:extLst>
              <a:ext uri="{FF2B5EF4-FFF2-40B4-BE49-F238E27FC236}">
                <a16:creationId xmlns:a16="http://schemas.microsoft.com/office/drawing/2014/main" id="{2C871FA2-E8DB-4590-B2DE-79B6FF1A97D2}"/>
              </a:ext>
            </a:extLst>
          </p:cNvPr>
          <p:cNvSpPr txBox="1"/>
          <p:nvPr/>
        </p:nvSpPr>
        <p:spPr>
          <a:xfrm>
            <a:off x="198304" y="2395240"/>
            <a:ext cx="7651762" cy="4462760"/>
          </a:xfrm>
          <a:prstGeom prst="rect">
            <a:avLst/>
          </a:prstGeom>
          <a:noFill/>
        </p:spPr>
        <p:txBody>
          <a:bodyPr wrap="square" rtlCol="0">
            <a:spAutoFit/>
          </a:bodyPr>
          <a:lstStyle/>
          <a:p>
            <a:pPr algn="ctr"/>
            <a:r>
              <a:rPr lang="en-GB" sz="5400" b="1" dirty="0">
                <a:solidFill>
                  <a:schemeClr val="accent1">
                    <a:lumMod val="50000"/>
                  </a:schemeClr>
                </a:solidFill>
                <a:effectLst>
                  <a:outerShdw blurRad="50800" dist="38100" algn="l" rotWithShape="0">
                    <a:prstClr val="black">
                      <a:alpha val="40000"/>
                    </a:prstClr>
                  </a:outerShdw>
                </a:effectLst>
                <a:latin typeface="Adamsky SF" pitchFamily="2" charset="0"/>
              </a:rPr>
              <a:t>Year 12 and 13 Information Evening</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000" b="1" dirty="0">
                <a:solidFill>
                  <a:schemeClr val="accent1">
                    <a:lumMod val="50000"/>
                  </a:schemeClr>
                </a:solidFill>
                <a:effectLst>
                  <a:outerShdw blurRad="50800" dist="38100" algn="l" rotWithShape="0">
                    <a:prstClr val="black">
                      <a:alpha val="40000"/>
                    </a:prstClr>
                  </a:outerShdw>
                </a:effectLst>
                <a:latin typeface="Adamsky SF" pitchFamily="2" charset="0"/>
              </a:rPr>
              <a:t>04th November 2021</a:t>
            </a:r>
          </a:p>
          <a:p>
            <a:pPr algn="ctr"/>
            <a:endParaRPr lang="en-GB" sz="4400" b="1" dirty="0">
              <a:solidFill>
                <a:schemeClr val="accent1">
                  <a:lumMod val="50000"/>
                </a:schemeClr>
              </a:solidFill>
              <a:effectLst>
                <a:outerShdw blurRad="50800" dist="38100" algn="l" rotWithShape="0">
                  <a:prstClr val="black">
                    <a:alpha val="40000"/>
                  </a:prstClr>
                </a:outerShdw>
              </a:effectLst>
              <a:latin typeface="Adamsky SF" pitchFamily="2" charset="0"/>
            </a:endParaRPr>
          </a:p>
          <a:p>
            <a:pPr algn="ctr"/>
            <a:r>
              <a:rPr lang="en-GB" sz="4400" b="1" dirty="0">
                <a:solidFill>
                  <a:srgbClr val="C00000"/>
                </a:solidFill>
                <a:effectLst>
                  <a:outerShdw blurRad="50800" dist="38100" algn="l" rotWithShape="0">
                    <a:prstClr val="black">
                      <a:alpha val="40000"/>
                    </a:prstClr>
                  </a:outerShdw>
                </a:effectLst>
                <a:latin typeface="Adamsky SF" pitchFamily="2" charset="0"/>
              </a:rPr>
              <a:t>A level French (WJEC)</a:t>
            </a:r>
          </a:p>
        </p:txBody>
      </p:sp>
      <p:sp>
        <p:nvSpPr>
          <p:cNvPr id="21" name="Rectangle 20">
            <a:extLst>
              <a:ext uri="{FF2B5EF4-FFF2-40B4-BE49-F238E27FC236}">
                <a16:creationId xmlns:a16="http://schemas.microsoft.com/office/drawing/2014/main" id="{16391BF3-3538-4E04-9EEF-75877D2BB5C3}"/>
              </a:ext>
            </a:extLst>
          </p:cNvPr>
          <p:cNvSpPr/>
          <p:nvPr/>
        </p:nvSpPr>
        <p:spPr>
          <a:xfrm>
            <a:off x="2899722" y="1409938"/>
            <a:ext cx="4353694" cy="584775"/>
          </a:xfrm>
          <a:prstGeom prst="rect">
            <a:avLst/>
          </a:prstGeom>
          <a:solidFill>
            <a:schemeClr val="bg1"/>
          </a:solidFill>
        </p:spPr>
        <p:txBody>
          <a:bodyPr wrap="square" lIns="91440" tIns="45720" rIns="91440" bIns="45720">
            <a:spAutoFit/>
          </a:bodyPr>
          <a:lstStyle/>
          <a:p>
            <a:pPr algn="ct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Cydweithio</a:t>
            </a:r>
            <a:r>
              <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rPr>
              <a:t> a </a:t>
            </a:r>
            <a:r>
              <a:rPr lang="en-US" sz="3200" b="1" cap="none" spc="50" dirty="0" err="1">
                <a:ln w="9525" cmpd="sng">
                  <a:solidFill>
                    <a:srgbClr val="FFC000"/>
                  </a:solidFill>
                  <a:prstDash val="solid"/>
                </a:ln>
                <a:solidFill>
                  <a:schemeClr val="accent1">
                    <a:lumMod val="50000"/>
                  </a:schemeClr>
                </a:solidFill>
                <a:effectLst>
                  <a:glow rad="38100">
                    <a:schemeClr val="accent1">
                      <a:alpha val="40000"/>
                    </a:schemeClr>
                  </a:glow>
                </a:effectLst>
              </a:rPr>
              <a:t>Chyflawni</a:t>
            </a:r>
            <a:endParaRPr lang="en-US" sz="3200" b="1" cap="none" spc="50" dirty="0">
              <a:ln w="9525" cmpd="sng">
                <a:solidFill>
                  <a:srgbClr val="FFC000"/>
                </a:solidFill>
                <a:prstDash val="solid"/>
              </a:ln>
              <a:solidFill>
                <a:schemeClr val="accent1">
                  <a:lumMod val="50000"/>
                </a:schemeClr>
              </a:solidFill>
              <a:effectLst>
                <a:glow rad="38100">
                  <a:schemeClr val="accent1">
                    <a:alpha val="40000"/>
                  </a:schemeClr>
                </a:glow>
              </a:effectLst>
            </a:endParaRPr>
          </a:p>
        </p:txBody>
      </p:sp>
      <p:pic>
        <p:nvPicPr>
          <p:cNvPr id="5" name="Audio 4">
            <a:hlinkClick r:id="" action="ppaction://media"/>
            <a:extLst>
              <a:ext uri="{FF2B5EF4-FFF2-40B4-BE49-F238E27FC236}">
                <a16:creationId xmlns:a16="http://schemas.microsoft.com/office/drawing/2014/main" id="{C17D7E87-AD50-4B1C-BC10-EBDA1F754E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98773288"/>
      </p:ext>
    </p:extLst>
  </p:cSld>
  <p:clrMapOvr>
    <a:masterClrMapping/>
  </p:clrMapOvr>
  <mc:AlternateContent xmlns:mc="http://schemas.openxmlformats.org/markup-compatibility/2006" xmlns:p14="http://schemas.microsoft.com/office/powerpoint/2010/main">
    <mc:Choice Requires="p14">
      <p:transition spd="slow" p14:dur="2000" advTm="9997"/>
    </mc:Choice>
    <mc:Fallback xmlns="">
      <p:transition spd="slow" advTm="9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Course content and delivery</a:t>
            </a:r>
            <a:r>
              <a:rPr lang="en-GB" dirty="0">
                <a:solidFill>
                  <a:srgbClr val="FFC000"/>
                </a:solidFill>
              </a:rPr>
              <a:t> </a:t>
            </a: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273378" y="1548757"/>
            <a:ext cx="10085446" cy="5078286"/>
          </a:xfrm>
        </p:spPr>
        <p:txBody>
          <a:bodyPr>
            <a:normAutofit lnSpcReduction="10000"/>
          </a:bodyPr>
          <a:lstStyle/>
          <a:p>
            <a:pPr marL="0" indent="0">
              <a:buNone/>
            </a:pPr>
            <a:r>
              <a:rPr lang="en-GB" dirty="0"/>
              <a:t>The course aims to further develop the ability to use the language and </a:t>
            </a:r>
            <a:r>
              <a:rPr lang="en-GB" sz="1800" kern="1400" dirty="0">
                <a:solidFill>
                  <a:srgbClr val="000000"/>
                </a:solidFill>
                <a:latin typeface="Verdana" panose="020B0604030504040204" pitchFamily="34" charset="0"/>
                <a:cs typeface="Times New Roman" panose="02020603050405020304" pitchFamily="18" charset="0"/>
              </a:rPr>
              <a:t> </a:t>
            </a:r>
            <a:r>
              <a:rPr lang="en-GB" kern="1400" dirty="0">
                <a:solidFill>
                  <a:srgbClr val="000000"/>
                </a:solidFill>
                <a:cs typeface="Times New Roman" panose="02020603050405020304" pitchFamily="18" charset="0"/>
              </a:rPr>
              <a:t>to deepen the knowledge of the </a:t>
            </a:r>
            <a:r>
              <a:rPr lang="en-GB" kern="1400" dirty="0">
                <a:solidFill>
                  <a:srgbClr val="000000"/>
                </a:solidFill>
                <a:effectLst/>
                <a:ea typeface="Times New Roman" panose="02020603050405020304" pitchFamily="18" charset="0"/>
                <a:cs typeface="Times New Roman" panose="02020603050405020304" pitchFamily="18" charset="0"/>
              </a:rPr>
              <a:t>culture of France and French speaking countries like Canada or Senegal through social, intellectual and cultural themes</a:t>
            </a:r>
            <a:r>
              <a:rPr lang="en-GB" kern="1400" dirty="0">
                <a:solidFill>
                  <a:srgbClr val="000000"/>
                </a:solidFill>
                <a:ea typeface="Times New Roman" panose="02020603050405020304" pitchFamily="18" charset="0"/>
                <a:cs typeface="Times New Roman" panose="02020603050405020304" pitchFamily="18" charset="0"/>
              </a:rPr>
              <a:t>.</a:t>
            </a:r>
          </a:p>
          <a:p>
            <a:pPr marL="0" indent="0">
              <a:buNone/>
            </a:pPr>
            <a:r>
              <a:rPr lang="en-GB" kern="1400" dirty="0">
                <a:solidFill>
                  <a:srgbClr val="000000"/>
                </a:solidFill>
                <a:effectLst/>
                <a:ea typeface="Times New Roman" panose="02020603050405020304" pitchFamily="18" charset="0"/>
                <a:cs typeface="Times New Roman" panose="02020603050405020304" pitchFamily="18" charset="0"/>
              </a:rPr>
              <a:t> </a:t>
            </a:r>
            <a:r>
              <a:rPr lang="en-GB" dirty="0"/>
              <a:t>This specification provides opportunities to build on previous study of French at key stage 3 and key stage 4 and provides a good foundation for the study of French or studying a year abroad at university.</a:t>
            </a:r>
          </a:p>
          <a:p>
            <a:pPr marL="0" indent="0">
              <a:buNone/>
            </a:pPr>
            <a:r>
              <a:rPr lang="en-GB" dirty="0"/>
              <a:t>The specification gives the opportunity to study film and literature; builds fluency in spoken French, a better understanding of interculturality as well as transferable skills such as confidence, communication, problem solving and being able to work independently, skills which are useful for further studies.</a:t>
            </a:r>
          </a:p>
          <a:p>
            <a:pPr marL="0" indent="0">
              <a:buNone/>
            </a:pPr>
            <a:endParaRPr lang="en-GB" dirty="0"/>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Audio 27">
            <a:hlinkClick r:id="" action="ppaction://media"/>
            <a:extLst>
              <a:ext uri="{FF2B5EF4-FFF2-40B4-BE49-F238E27FC236}">
                <a16:creationId xmlns:a16="http://schemas.microsoft.com/office/drawing/2014/main" id="{C378EAE4-3A83-45A3-B8AF-16AB9D6034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86927404"/>
      </p:ext>
    </p:extLst>
  </p:cSld>
  <p:clrMapOvr>
    <a:masterClrMapping/>
  </p:clrMapOvr>
  <mc:AlternateContent xmlns:mc="http://schemas.openxmlformats.org/markup-compatibility/2006" xmlns:p14="http://schemas.microsoft.com/office/powerpoint/2010/main">
    <mc:Choice Requires="p14">
      <p:transition spd="slow" p14:dur="2000" advTm="58179"/>
    </mc:Choice>
    <mc:Fallback xmlns="">
      <p:transition spd="slow" advTm="5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Assessment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27688" y="1448553"/>
            <a:ext cx="10231135" cy="5263332"/>
          </a:xfrm>
        </p:spPr>
        <p:txBody>
          <a:bodyPr>
            <a:normAutofit fontScale="55000" lnSpcReduction="20000"/>
          </a:bodyPr>
          <a:lstStyle/>
          <a:p>
            <a:pPr marL="0" indent="0">
              <a:buNone/>
            </a:pPr>
            <a:r>
              <a:rPr lang="en-GB" sz="2900" dirty="0"/>
              <a:t>Summary of assessments:</a:t>
            </a:r>
          </a:p>
          <a:p>
            <a:pPr marL="0" indent="0">
              <a:buNone/>
            </a:pPr>
            <a:r>
              <a:rPr lang="en-GB" sz="2900" dirty="0"/>
              <a:t>Year 12:</a:t>
            </a:r>
          </a:p>
          <a:p>
            <a:pPr marL="0" indent="0">
              <a:buNone/>
            </a:pPr>
            <a:r>
              <a:rPr lang="en-GB" sz="2900" dirty="0"/>
              <a:t>Unit 1 – Speaking (12 %) – Non Examination Assessment (NEA)</a:t>
            </a:r>
          </a:p>
          <a:p>
            <a:pPr marL="0" indent="0">
              <a:buNone/>
            </a:pPr>
            <a:r>
              <a:rPr lang="en-GB" sz="2900" dirty="0"/>
              <a:t>Unit 2 – Listening, Reading, Translation and Critical Writing (28 %)</a:t>
            </a:r>
          </a:p>
          <a:p>
            <a:pPr marL="0" indent="0">
              <a:buNone/>
            </a:pPr>
            <a:r>
              <a:rPr lang="en-GB" sz="2900" dirty="0"/>
              <a:t>Year 13:</a:t>
            </a:r>
          </a:p>
          <a:p>
            <a:pPr marL="0" indent="0">
              <a:buNone/>
            </a:pPr>
            <a:r>
              <a:rPr lang="en-GB" sz="2900" dirty="0"/>
              <a:t>Unit 3 – Speaking  - Independent Research Project (18 %) - NEA</a:t>
            </a:r>
          </a:p>
          <a:p>
            <a:pPr marL="0" indent="0">
              <a:buNone/>
            </a:pPr>
            <a:r>
              <a:rPr lang="en-GB" sz="2900" dirty="0"/>
              <a:t>Unit 4 – Listening, Reading and Translation  (30 %)</a:t>
            </a:r>
          </a:p>
          <a:p>
            <a:pPr marL="0" indent="0">
              <a:buNone/>
            </a:pPr>
            <a:r>
              <a:rPr lang="en-GB" sz="2900" dirty="0"/>
              <a:t>Unit 5 – Writing (12 %)</a:t>
            </a:r>
          </a:p>
          <a:p>
            <a:pPr marL="0" indent="0">
              <a:buNone/>
            </a:pPr>
            <a:endParaRPr lang="en-GB" dirty="0"/>
          </a:p>
          <a:p>
            <a:pPr marL="0" indent="0">
              <a:buNone/>
            </a:pPr>
            <a:r>
              <a:rPr lang="en-GB" dirty="0"/>
              <a:t>Unit 1 and Unit 3 will be assessed between April and May 2022. Exact dates to be communicated at a later stage. </a:t>
            </a:r>
          </a:p>
          <a:p>
            <a:pPr marL="0" indent="0">
              <a:buNone/>
            </a:pPr>
            <a:r>
              <a:rPr lang="en-GB" dirty="0"/>
              <a:t>Examinations for Unit 2 will take place in May 2022. Examinations for Units 4 &amp; 5 will take place in June 2022.</a:t>
            </a:r>
          </a:p>
          <a:p>
            <a:pPr marL="0" indent="0">
              <a:buNone/>
            </a:pPr>
            <a:endParaRPr lang="en-GB" dirty="0"/>
          </a:p>
          <a:p>
            <a:pPr marL="0" indent="0">
              <a:buNone/>
            </a:pPr>
            <a:r>
              <a:rPr lang="en-GB" dirty="0"/>
              <a:t>Candidates will need to revise vocabulary, grammatical structures and facts  on theme 1 regularly and thoroughly during the few weeks leading to their Unit 1 Assessment. For unit 3, they will need  to learn their presentation and practice it to  feel confident and adhere to the timing of the assessment. They will also have to think of possible questions which could be asked during the discussion.</a:t>
            </a:r>
          </a:p>
          <a:p>
            <a:pPr marL="0" indent="0">
              <a:buNone/>
            </a:pPr>
            <a:r>
              <a:rPr lang="en-GB" dirty="0"/>
              <a:t> They will also be given the chance to attend extra classes in March/April to practise their speaking, improve their pronunciation and confidence and familiarise themselves with the format of the assessment.</a:t>
            </a:r>
          </a:p>
          <a:p>
            <a:pPr marL="0" indent="0">
              <a:buNone/>
            </a:pPr>
            <a:r>
              <a:rPr lang="en-GB" dirty="0"/>
              <a:t>Candidates will also have access to a variety of past papers and other resources on Teams to help prepare for Unit 2, 4 and 5 examinations with again, the opportunity for pupils to attend extra classes to work on specific skills.</a:t>
            </a:r>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Audio 24">
            <a:hlinkClick r:id="" action="ppaction://media"/>
            <a:extLst>
              <a:ext uri="{FF2B5EF4-FFF2-40B4-BE49-F238E27FC236}">
                <a16:creationId xmlns:a16="http://schemas.microsoft.com/office/drawing/2014/main" id="{2312D77C-FE85-4BBC-95C3-D261AA5757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739640"/>
      </p:ext>
    </p:extLst>
  </p:cSld>
  <p:clrMapOvr>
    <a:masterClrMapping/>
  </p:clrMapOvr>
  <mc:AlternateContent xmlns:mc="http://schemas.openxmlformats.org/markup-compatibility/2006" xmlns:p14="http://schemas.microsoft.com/office/powerpoint/2010/main">
    <mc:Choice Requires="p14">
      <p:transition spd="slow" p14:dur="2000" advTm="204697"/>
    </mc:Choice>
    <mc:Fallback xmlns="">
      <p:transition spd="slow" advTm="204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Skill Development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56778" y="1461154"/>
            <a:ext cx="10214404" cy="5326095"/>
          </a:xfrm>
        </p:spPr>
        <p:txBody>
          <a:bodyPr>
            <a:normAutofit lnSpcReduction="10000"/>
          </a:bodyPr>
          <a:lstStyle/>
          <a:p>
            <a:pPr marL="0" indent="0">
              <a:buNone/>
            </a:pPr>
            <a:r>
              <a:rPr lang="en-GB" sz="2600" dirty="0"/>
              <a:t>Throughout the course, students will keep building on their </a:t>
            </a:r>
            <a:r>
              <a:rPr lang="en-GB" sz="2600" kern="1400" dirty="0">
                <a:solidFill>
                  <a:srgbClr val="000000"/>
                </a:solidFill>
                <a:effectLst/>
                <a:ea typeface="Times New Roman" panose="02020603050405020304" pitchFamily="18" charset="0"/>
                <a:cs typeface="Times New Roman" panose="02020603050405020304" pitchFamily="18" charset="0"/>
              </a:rPr>
              <a:t>spoken and written communication skills. They will also develop their descriptive, analytical and critical thinking skills and become more independent in their work especially in year 13 with the research project. They will gain translation skills in French and English and develop an aptitude that will enable them to learn other languages. </a:t>
            </a:r>
            <a:endParaRPr lang="en-GB" sz="2600" dirty="0"/>
          </a:p>
          <a:p>
            <a:pPr marL="0" indent="0">
              <a:buNone/>
            </a:pPr>
            <a:r>
              <a:rPr lang="en-GB" sz="2600" dirty="0"/>
              <a:t>Students are encouraged to practise those skills in every lesson for example by taking part in discussion and at home by using audio and written materials. </a:t>
            </a:r>
          </a:p>
          <a:p>
            <a:pPr marL="0" indent="0">
              <a:buNone/>
            </a:pPr>
            <a:r>
              <a:rPr lang="en-GB" sz="2600" dirty="0"/>
              <a:t>Communication and the confidence given by French A level are valuable skills in developing oral and written skills which can be used in public facing roles and for travelling. Learning to work independently is a good preparation for higher education as well as every aspect of life. Being able to speak French can give them an advantage in today’s global world.</a:t>
            </a: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Audio 12">
            <a:hlinkClick r:id="" action="ppaction://media"/>
            <a:extLst>
              <a:ext uri="{FF2B5EF4-FFF2-40B4-BE49-F238E27FC236}">
                <a16:creationId xmlns:a16="http://schemas.microsoft.com/office/drawing/2014/main" id="{C778BAA9-8082-431A-9797-63C8EB6D82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34243362"/>
      </p:ext>
    </p:extLst>
  </p:cSld>
  <p:clrMapOvr>
    <a:masterClrMapping/>
  </p:clrMapOvr>
  <mc:AlternateContent xmlns:mc="http://schemas.openxmlformats.org/markup-compatibility/2006" xmlns:p14="http://schemas.microsoft.com/office/powerpoint/2010/main">
    <mc:Choice Requires="p14">
      <p:transition spd="slow" p14:dur="2000" advTm="104979"/>
    </mc:Choice>
    <mc:Fallback xmlns="">
      <p:transition spd="slow" advTm="104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Our Expectations</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98598" y="1429699"/>
            <a:ext cx="10272584" cy="5282186"/>
          </a:xfrm>
        </p:spPr>
        <p:txBody>
          <a:bodyPr>
            <a:normAutofit/>
          </a:bodyPr>
          <a:lstStyle/>
          <a:p>
            <a:r>
              <a:rPr lang="en-GB" dirty="0"/>
              <a:t>Student are expected to develop competence in all 4 language areas to their full potential. </a:t>
            </a:r>
          </a:p>
          <a:p>
            <a:r>
              <a:rPr lang="en-GB" dirty="0"/>
              <a:t>Homework is set regularly via Teams. Students are also encouraged to listen and read in French using the links provided in Teams or other platforms.</a:t>
            </a:r>
          </a:p>
          <a:p>
            <a:r>
              <a:rPr lang="en-GB" dirty="0"/>
              <a:t>Homework feedback and personal work are part of preparation for assessments which take place in class or via Teams in year 13. Detailed feedback is given after key assessments to highlight both  strengths to build on and areas for improvement.</a:t>
            </a:r>
          </a:p>
          <a:p>
            <a:r>
              <a:rPr lang="en-GB" dirty="0"/>
              <a:t>Students are provided with laptops for lessons taught via e-</a:t>
            </a:r>
            <a:r>
              <a:rPr lang="en-GB" dirty="0" err="1"/>
              <a:t>sgol</a:t>
            </a:r>
            <a:r>
              <a:rPr lang="en-GB" dirty="0"/>
              <a:t> and oral assessments in year 13.</a:t>
            </a:r>
          </a:p>
          <a:p>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Audio 20">
            <a:hlinkClick r:id="" action="ppaction://media"/>
            <a:extLst>
              <a:ext uri="{FF2B5EF4-FFF2-40B4-BE49-F238E27FC236}">
                <a16:creationId xmlns:a16="http://schemas.microsoft.com/office/drawing/2014/main" id="{CBB65672-3170-4E7F-B70F-43EDCEE6A7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10285152"/>
      </p:ext>
    </p:extLst>
  </p:cSld>
  <p:clrMapOvr>
    <a:masterClrMapping/>
  </p:clrMapOvr>
  <mc:AlternateContent xmlns:mc="http://schemas.openxmlformats.org/markup-compatibility/2006" xmlns:p14="http://schemas.microsoft.com/office/powerpoint/2010/main">
    <mc:Choice Requires="p14">
      <p:transition spd="slow" p14:dur="2000" advTm="55997"/>
    </mc:Choice>
    <mc:Fallback xmlns="">
      <p:transition spd="slow" advTm="55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7631DA-8261-4A49-96B1-DE85EA90ACC7}"/>
              </a:ext>
            </a:extLst>
          </p:cNvPr>
          <p:cNvSpPr/>
          <p:nvPr/>
        </p:nvSpPr>
        <p:spPr>
          <a:xfrm>
            <a:off x="10515600" y="0"/>
            <a:ext cx="1676399" cy="685521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AB5264-CF5D-4412-86BD-57E59362F886}"/>
              </a:ext>
            </a:extLst>
          </p:cNvPr>
          <p:cNvSpPr>
            <a:spLocks noGrp="1"/>
          </p:cNvSpPr>
          <p:nvPr>
            <p:ph type="title"/>
          </p:nvPr>
        </p:nvSpPr>
        <p:spPr>
          <a:xfrm>
            <a:off x="-1" y="-599"/>
            <a:ext cx="10598495" cy="1325563"/>
          </a:xfrm>
          <a:solidFill>
            <a:srgbClr val="002060"/>
          </a:solidFill>
        </p:spPr>
        <p:txBody>
          <a:bodyPr/>
          <a:lstStyle/>
          <a:p>
            <a:pPr algn="ctr"/>
            <a:r>
              <a:rPr lang="en-GB" b="1" u="sng" dirty="0">
                <a:solidFill>
                  <a:srgbClr val="FFC000"/>
                </a:solidFill>
              </a:rPr>
              <a:t>Resources and Support</a:t>
            </a:r>
            <a:endParaRPr lang="en-GB" dirty="0">
              <a:solidFill>
                <a:srgbClr val="FFC000"/>
              </a:solidFill>
            </a:endParaRPr>
          </a:p>
        </p:txBody>
      </p:sp>
      <p:pic>
        <p:nvPicPr>
          <p:cNvPr id="4" name="Picture 3">
            <a:extLst>
              <a:ext uri="{FF2B5EF4-FFF2-40B4-BE49-F238E27FC236}">
                <a16:creationId xmlns:a16="http://schemas.microsoft.com/office/drawing/2014/main" id="{ECDB46FE-C895-4332-A064-1E1961B3A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8495" y="5316796"/>
            <a:ext cx="1535326" cy="1470454"/>
          </a:xfrm>
          <a:prstGeom prst="rect">
            <a:avLst/>
          </a:prstGeom>
          <a:effectLst>
            <a:softEdge rad="50800"/>
          </a:effectLst>
        </p:spPr>
      </p:pic>
      <p:sp>
        <p:nvSpPr>
          <p:cNvPr id="8" name="Content Placeholder 7">
            <a:extLst>
              <a:ext uri="{FF2B5EF4-FFF2-40B4-BE49-F238E27FC236}">
                <a16:creationId xmlns:a16="http://schemas.microsoft.com/office/drawing/2014/main" id="{44DC0B61-3347-497D-A341-6E02B6951FA4}"/>
              </a:ext>
            </a:extLst>
          </p:cNvPr>
          <p:cNvSpPr>
            <a:spLocks noGrp="1"/>
          </p:cNvSpPr>
          <p:nvPr>
            <p:ph idx="1"/>
          </p:nvPr>
        </p:nvSpPr>
        <p:spPr>
          <a:xfrm>
            <a:off x="144419" y="1457979"/>
            <a:ext cx="10214404" cy="5235051"/>
          </a:xfrm>
        </p:spPr>
        <p:txBody>
          <a:bodyPr>
            <a:normAutofit fontScale="92500" lnSpcReduction="10000"/>
          </a:bodyPr>
          <a:lstStyle/>
          <a:p>
            <a:pPr marL="0" indent="0">
              <a:buNone/>
            </a:pPr>
            <a:r>
              <a:rPr lang="en-GB" dirty="0"/>
              <a:t>To support learning, students are encouraged to read and listen independently to online news outlets for which they receive links:</a:t>
            </a:r>
          </a:p>
          <a:p>
            <a:pPr marL="0" indent="0">
              <a:buNone/>
            </a:pPr>
            <a:r>
              <a:rPr lang="en-GB" dirty="0"/>
              <a:t>1jour 1actu</a:t>
            </a:r>
          </a:p>
          <a:p>
            <a:pPr marL="0" indent="0">
              <a:buNone/>
            </a:pPr>
            <a:r>
              <a:rPr lang="en-GB" dirty="0"/>
              <a:t>TV5 monde </a:t>
            </a:r>
          </a:p>
          <a:p>
            <a:pPr marL="0" indent="0">
              <a:buNone/>
            </a:pPr>
            <a:r>
              <a:rPr lang="en-GB" dirty="0"/>
              <a:t>the WJEC site </a:t>
            </a:r>
          </a:p>
          <a:p>
            <a:pPr marL="0" indent="0">
              <a:buNone/>
            </a:pPr>
            <a:r>
              <a:rPr lang="en-GB" dirty="0"/>
              <a:t>Duolingo…</a:t>
            </a:r>
          </a:p>
          <a:p>
            <a:pPr marL="0" indent="0">
              <a:buNone/>
            </a:pPr>
            <a:r>
              <a:rPr lang="en-GB" kern="1400" dirty="0">
                <a:solidFill>
                  <a:srgbClr val="000000"/>
                </a:solidFill>
                <a:ea typeface="Times New Roman" panose="02020603050405020304" pitchFamily="18" charset="0"/>
                <a:cs typeface="Times New Roman" panose="02020603050405020304" pitchFamily="18" charset="0"/>
              </a:rPr>
              <a:t>Year 12 and 13 will have the opportunity to</a:t>
            </a:r>
            <a:r>
              <a:rPr lang="en-GB" kern="1400" dirty="0">
                <a:solidFill>
                  <a:srgbClr val="000000"/>
                </a:solidFill>
                <a:effectLst/>
                <a:ea typeface="Times New Roman" panose="02020603050405020304" pitchFamily="18" charset="0"/>
                <a:cs typeface="Times New Roman" panose="02020603050405020304" pitchFamily="18" charset="0"/>
              </a:rPr>
              <a:t> attend excellent masterclasses in Cardiff or Swansea universities and encounter the views of others on the subjects studied.</a:t>
            </a:r>
            <a:endParaRPr lang="en-GB" dirty="0"/>
          </a:p>
          <a:p>
            <a:pPr marL="0" indent="0">
              <a:buNone/>
            </a:pPr>
            <a:r>
              <a:rPr lang="en-GB" dirty="0"/>
              <a:t>They can also watch series or listen to music in French.</a:t>
            </a:r>
          </a:p>
          <a:p>
            <a:pPr marL="0" indent="0">
              <a:buNone/>
            </a:pPr>
            <a:r>
              <a:rPr lang="en-US" dirty="0"/>
              <a:t>Extra support will be provided in the run up to the exam to better prepare students for their examinations especially before the oral examination.</a:t>
            </a:r>
          </a:p>
          <a:p>
            <a:pPr marL="0" indent="0">
              <a:buNone/>
            </a:pPr>
            <a:endParaRPr lang="en-GB" dirty="0"/>
          </a:p>
        </p:txBody>
      </p:sp>
      <p:sp>
        <p:nvSpPr>
          <p:cNvPr id="9" name="Oval 8">
            <a:extLst>
              <a:ext uri="{FF2B5EF4-FFF2-40B4-BE49-F238E27FC236}">
                <a16:creationId xmlns:a16="http://schemas.microsoft.com/office/drawing/2014/main" id="{5F4D3E2E-181D-449D-8EE3-8807BE547A3D}"/>
              </a:ext>
            </a:extLst>
          </p:cNvPr>
          <p:cNvSpPr/>
          <p:nvPr/>
        </p:nvSpPr>
        <p:spPr>
          <a:xfrm>
            <a:off x="10672377" y="230188"/>
            <a:ext cx="1362846" cy="1318569"/>
          </a:xfrm>
          <a:prstGeom prst="ellipse">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DF5C6B5-0E96-4F54-9841-49299D8D3F48}"/>
              </a:ext>
            </a:extLst>
          </p:cNvPr>
          <p:cNvSpPr/>
          <p:nvPr/>
        </p:nvSpPr>
        <p:spPr>
          <a:xfrm>
            <a:off x="10672376" y="1999114"/>
            <a:ext cx="1362846" cy="1318569"/>
          </a:xfrm>
          <a:prstGeom prst="ellipse">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C68C23-6439-4E32-A0EC-7CE7D53B1F62}"/>
              </a:ext>
            </a:extLst>
          </p:cNvPr>
          <p:cNvSpPr/>
          <p:nvPr/>
        </p:nvSpPr>
        <p:spPr>
          <a:xfrm>
            <a:off x="10684735" y="3754481"/>
            <a:ext cx="1362846" cy="1318569"/>
          </a:xfrm>
          <a:prstGeom prst="ellipse">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Audio 14">
            <a:hlinkClick r:id="" action="ppaction://media"/>
            <a:extLst>
              <a:ext uri="{FF2B5EF4-FFF2-40B4-BE49-F238E27FC236}">
                <a16:creationId xmlns:a16="http://schemas.microsoft.com/office/drawing/2014/main" id="{F8F64DC8-9D55-458A-B328-12A52672A3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4427803"/>
      </p:ext>
    </p:extLst>
  </p:cSld>
  <p:clrMapOvr>
    <a:masterClrMapping/>
  </p:clrMapOvr>
  <mc:AlternateContent xmlns:mc="http://schemas.openxmlformats.org/markup-compatibility/2006" xmlns:p14="http://schemas.microsoft.com/office/powerpoint/2010/main">
    <mc:Choice Requires="p14">
      <p:transition spd="slow" p14:dur="2000" advTm="104361"/>
    </mc:Choice>
    <mc:Fallback xmlns="">
      <p:transition spd="slow" advTm="10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790</Words>
  <Application>Microsoft Office PowerPoint</Application>
  <PresentationFormat>Widescreen</PresentationFormat>
  <Paragraphs>52</Paragraphs>
  <Slides>6</Slides>
  <Notes>6</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Adamsky SF</vt:lpstr>
      <vt:lpstr>Arial</vt:lpstr>
      <vt:lpstr>Calibri</vt:lpstr>
      <vt:lpstr>Calibri Light</vt:lpstr>
      <vt:lpstr>Verdana</vt:lpstr>
      <vt:lpstr>Office Theme</vt:lpstr>
      <vt:lpstr>PowerPoint Presentation</vt:lpstr>
      <vt:lpstr>Course content and delivery </vt:lpstr>
      <vt:lpstr>Assessment</vt:lpstr>
      <vt:lpstr>Skill Development</vt:lpstr>
      <vt:lpstr>Our Expectations</vt:lpstr>
      <vt:lpstr>Resources and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10 and 11 Information Evening</dc:title>
  <dc:creator>Kirsty Irvine</dc:creator>
  <cp:lastModifiedBy>M Lloyd (Ysgol Maes-y-Dderwen)</cp:lastModifiedBy>
  <cp:revision>37</cp:revision>
  <dcterms:created xsi:type="dcterms:W3CDTF">2021-09-23T20:46:14Z</dcterms:created>
  <dcterms:modified xsi:type="dcterms:W3CDTF">2021-10-22T11:56:16Z</dcterms:modified>
</cp:coreProperties>
</file>